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12" r:id="rId2"/>
    <p:sldId id="311" r:id="rId3"/>
    <p:sldId id="313" r:id="rId4"/>
    <p:sldId id="314" r:id="rId5"/>
    <p:sldId id="315" r:id="rId6"/>
    <p:sldId id="316" r:id="rId7"/>
    <p:sldId id="321" r:id="rId8"/>
    <p:sldId id="317" r:id="rId9"/>
    <p:sldId id="318" r:id="rId10"/>
    <p:sldId id="259" r:id="rId11"/>
    <p:sldId id="299" r:id="rId12"/>
    <p:sldId id="300" r:id="rId13"/>
    <p:sldId id="260" r:id="rId14"/>
    <p:sldId id="261" r:id="rId15"/>
    <p:sldId id="301" r:id="rId16"/>
    <p:sldId id="262" r:id="rId17"/>
    <p:sldId id="263" r:id="rId18"/>
    <p:sldId id="264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3" r:id="rId31"/>
    <p:sldId id="334" r:id="rId32"/>
    <p:sldId id="319" r:id="rId33"/>
    <p:sldId id="335" r:id="rId34"/>
    <p:sldId id="336" r:id="rId35"/>
    <p:sldId id="337" r:id="rId36"/>
    <p:sldId id="338" r:id="rId37"/>
    <p:sldId id="339" r:id="rId38"/>
    <p:sldId id="342" r:id="rId39"/>
    <p:sldId id="340" r:id="rId40"/>
    <p:sldId id="302" r:id="rId41"/>
    <p:sldId id="268" r:id="rId42"/>
    <p:sldId id="269" r:id="rId43"/>
    <p:sldId id="270" r:id="rId44"/>
    <p:sldId id="271" r:id="rId45"/>
    <p:sldId id="303" r:id="rId46"/>
    <p:sldId id="272" r:id="rId47"/>
    <p:sldId id="273" r:id="rId48"/>
    <p:sldId id="304" r:id="rId49"/>
    <p:sldId id="274" r:id="rId50"/>
    <p:sldId id="275" r:id="rId51"/>
    <p:sldId id="276" r:id="rId52"/>
    <p:sldId id="305" r:id="rId53"/>
    <p:sldId id="277" r:id="rId54"/>
    <p:sldId id="278" r:id="rId55"/>
    <p:sldId id="279" r:id="rId56"/>
    <p:sldId id="306" r:id="rId57"/>
    <p:sldId id="280" r:id="rId58"/>
    <p:sldId id="282" r:id="rId59"/>
    <p:sldId id="283" r:id="rId60"/>
    <p:sldId id="284" r:id="rId61"/>
    <p:sldId id="285" r:id="rId62"/>
    <p:sldId id="281" r:id="rId63"/>
    <p:sldId id="286" r:id="rId64"/>
    <p:sldId id="287" r:id="rId65"/>
    <p:sldId id="288" r:id="rId66"/>
    <p:sldId id="307" r:id="rId67"/>
    <p:sldId id="289" r:id="rId68"/>
    <p:sldId id="290" r:id="rId69"/>
    <p:sldId id="308" r:id="rId70"/>
    <p:sldId id="291" r:id="rId71"/>
    <p:sldId id="292" r:id="rId72"/>
    <p:sldId id="293" r:id="rId73"/>
    <p:sldId id="309" r:id="rId74"/>
    <p:sldId id="294" r:id="rId75"/>
    <p:sldId id="296" r:id="rId7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838" autoAdjust="0"/>
    <p:restoredTop sz="97478" autoAdjust="0"/>
  </p:normalViewPr>
  <p:slideViewPr>
    <p:cSldViewPr>
      <p:cViewPr varScale="1">
        <p:scale>
          <a:sx n="85" d="100"/>
          <a:sy n="85" d="100"/>
        </p:scale>
        <p:origin x="300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nl Hmbtv" userId="246024e8652d4806" providerId="LiveId" clId="{5E41760E-3360-4B4F-9CCA-B1BE7DA0FF36}"/>
    <pc:docChg chg="delSld">
      <pc:chgData name="Gnl Hmbtv" userId="246024e8652d4806" providerId="LiveId" clId="{5E41760E-3360-4B4F-9CCA-B1BE7DA0FF36}" dt="2021-02-24T19:14:54.313" v="0" actId="2696"/>
      <pc:docMkLst>
        <pc:docMk/>
      </pc:docMkLst>
      <pc:sldChg chg="del">
        <pc:chgData name="Gnl Hmbtv" userId="246024e8652d4806" providerId="LiveId" clId="{5E41760E-3360-4B4F-9CCA-B1BE7DA0FF36}" dt="2021-02-24T19:14:54.313" v="0" actId="2696"/>
        <pc:sldMkLst>
          <pc:docMk/>
          <pc:sldMk cId="1635643271" sldId="34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6200" y="21771"/>
            <a:ext cx="8991600" cy="1959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az-Latn-AZ" sz="6000" b="1" dirty="0">
                <a:solidFill>
                  <a:schemeClr val="accent4">
                    <a:lumMod val="50000"/>
                  </a:schemeClr>
                </a:solidFill>
              </a:rPr>
              <a:t>Azərbaycan Dövlət Neft və Sənaye Universiteti</a:t>
            </a:r>
            <a:endParaRPr lang="en-US" sz="6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Picture 4" descr="Image result for adns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114550"/>
            <a:ext cx="4676775" cy="4676776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46716" y="2114550"/>
            <a:ext cx="4372883" cy="12273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dirty="0">
                <a:solidFill>
                  <a:srgbClr val="002060"/>
                </a:solidFill>
                <a:latin typeface="+mn-lt"/>
              </a:rPr>
              <a:t>Calculus </a:t>
            </a:r>
          </a:p>
          <a:p>
            <a:pPr marL="0" indent="0" algn="ctr">
              <a:buNone/>
            </a:pPr>
            <a:r>
              <a:rPr lang="en-US" sz="4400" b="1" dirty="0">
                <a:solidFill>
                  <a:srgbClr val="002060"/>
                </a:solidFill>
                <a:latin typeface="+mn-lt"/>
              </a:rPr>
              <a:t>Single Variable</a:t>
            </a:r>
          </a:p>
        </p:txBody>
      </p:sp>
      <p:sp>
        <p:nvSpPr>
          <p:cNvPr id="2" name="AutoShape 2" descr="Image result for calculu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ttp://www.bstlhj6.com/data/out/31/3839680-calculus-wallpaper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14" y="3320143"/>
            <a:ext cx="4049485" cy="3037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572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589456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Definition (Sigma Notation)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sum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200" b="1" dirty="0"/>
                  <a:t> terms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3200" b="1" dirty="0"/>
                  <a:t> is written as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3200" b="1" i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200" b="1" dirty="0"/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3200" b="1" dirty="0"/>
                  <a:t> is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𝐢𝐧𝐝𝐞𝐱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𝐬𝐮𝐦𝐦𝐚𝐭𝐢𝐨𝐧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200" b="1" dirty="0"/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32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</m:oMath>
                </a14:m>
                <a:r>
                  <a:rPr lang="en-US" sz="3200" b="1" dirty="0"/>
                  <a:t> is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e>
                      <m:sup>
                        <m:r>
                          <a:rPr lang="en-US" sz="3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𝐭𝐡</m:t>
                        </m:r>
                      </m:sup>
                    </m:sSup>
                  </m:oMath>
                </a14:m>
                <a:r>
                  <a:rPr lang="en-US" sz="32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𝐭𝐞𝐫𝐦</m:t>
                    </m:r>
                  </m:oMath>
                </a14:m>
                <a:r>
                  <a:rPr lang="en-US" sz="32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3200" b="1" dirty="0"/>
                  <a:t>of the sum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200" b="1" dirty="0"/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200" b="1" i="1" dirty="0">
                    <a:solidFill>
                      <a:srgbClr val="00B0F0"/>
                    </a:solidFill>
                  </a:rPr>
                  <a:t> </a:t>
                </a:r>
                <a:r>
                  <a:rPr lang="en-US" sz="3200" b="1" dirty="0"/>
                  <a:t>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="1" dirty="0"/>
                  <a:t>are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𝐮𝐩𝐩𝐞𝐫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𝐥𝐨𝐰𝐞𝐫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𝐛𝐨𝐮𝐧𝐝𝐬</m:t>
                    </m:r>
                  </m:oMath>
                </a14:m>
                <a:r>
                  <a:rPr lang="en-US" sz="3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3200" b="1" dirty="0"/>
                  <a:t>of summation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respectively.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8945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0786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29663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1. Examples of Sigma Notation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sup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966389"/>
              </a:xfrm>
              <a:prstGeom prst="rect">
                <a:avLst/>
              </a:prstGeom>
              <a:blipFill>
                <a:blip r:embed="rId2"/>
                <a:stretch>
                  <a:fillRect l="-1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3352800"/>
                <a:ext cx="9144000" cy="22350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𝟓</m:t>
                          </m:r>
                        </m:sup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52800"/>
                <a:ext cx="9144000" cy="22350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501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0" y="0"/>
                <a:ext cx="9144000" cy="30271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1. Examples of Sigma Notation</a:t>
                </a:r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0">
                              <a:latin typeface="Cambria Math" panose="02040503050406030204" pitchFamily="18" charset="0"/>
                            </a:rPr>
                            <m:t>𝐣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𝟕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0">
                                  <a:latin typeface="Cambria Math" panose="02040503050406030204" pitchFamily="18" charset="0"/>
                                </a:rPr>
                                <m:t>𝐣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𝟔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𝟕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27111"/>
              </a:xfrm>
              <a:prstGeom prst="rect">
                <a:avLst/>
              </a:prstGeom>
              <a:blipFill>
                <a:blip r:embed="rId2"/>
                <a:stretch>
                  <a:fillRect l="-1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3505200"/>
                <a:ext cx="9144000" cy="21732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200" b="1" i="0"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05200"/>
                <a:ext cx="9144000" cy="21732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208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9144000" cy="6648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800" b="1" dirty="0"/>
                  <a:t>The properties of summation are shown below: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3200" b="1" i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</m:e>
                      </m:nary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𝒌</m:t>
                      </m:r>
                      <m:nary>
                        <m:naryPr>
                          <m:chr m:val="∑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3200" b="1" i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3200" b="1" i="0"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sz="3200" b="1" i="0"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3200" b="1" i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</m:e>
                      </m:nary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nary>
                        <m:naryPr>
                          <m:chr m:val="∑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200" b="1" i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40000"/>
                  </a:lnSpc>
                  <a:spcBef>
                    <a:spcPts val="1200"/>
                  </a:spcBef>
                </a:pPr>
                <a:r>
                  <a:rPr lang="en-US" sz="2800" b="1" dirty="0"/>
                  <a:t>They can be derived using the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Associative and Commutative properties of addition</a:t>
                </a:r>
                <a:r>
                  <a:rPr lang="en-US" sz="28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 as well as the Distributive property of addition over multiplication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648615"/>
              </a:xfrm>
              <a:prstGeom prst="rect">
                <a:avLst/>
              </a:prstGeom>
              <a:blipFill>
                <a:blip r:embed="rId2"/>
                <a:stretch>
                  <a:fillRect l="-1333" t="-1008" r="-1333" b="-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1431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5453031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Theorem 1. Summation Formulas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Some useful formulas for sums of powers:</a:t>
                </a: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</a:t>
                </a:r>
              </a:p>
              <a:p>
                <a:pPr algn="just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𝒄𝒏</m:t>
                      </m:r>
                    </m:oMath>
                  </m:oMathPara>
                </a14:m>
                <a:endParaRPr lang="en-US" sz="2800" b="1" dirty="0"/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</a:t>
                </a:r>
              </a:p>
              <a:p>
                <a:pPr algn="just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en-US" sz="2800" b="1"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</m:nary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4530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4509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543604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Theorem 1. Summation Formulas (continued)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Some useful formulas for sums of powers:</a:t>
                </a: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/>
                  <a:t> </a:t>
                </a:r>
              </a:p>
              <a:p>
                <a:pPr algn="just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0" smtClean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</m:oMath>
                  </m:oMathPara>
                </a14:m>
                <a:endParaRPr lang="en-US" sz="2800" b="1" dirty="0"/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</a:t>
                </a:r>
              </a:p>
              <a:p>
                <a:pPr algn="just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e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e>
                      </m:nary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4360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3409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497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2. Evaluating a Sum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Evaluate 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f>
                            <m:f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sz="2800" b="1" i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b="1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dirty="0" smtClean="0">
                          <a:latin typeface="Cambria Math" panose="02040503050406030204" pitchFamily="18" charset="0"/>
                        </a:rPr>
                        <m:t>𝐟𝐨𝐫</m:t>
                      </m:r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𝟏𝟎𝟎𝟎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𝟏𝟎𝟎𝟎𝟎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497735"/>
              </a:xfrm>
              <a:prstGeom prst="rect">
                <a:avLst/>
              </a:prstGeom>
              <a:blipFill>
                <a:blip r:embed="rId2"/>
                <a:stretch>
                  <a:fillRect l="-1800" t="-3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739317"/>
                <a:ext cx="9144000" cy="2213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f>
                            <m:f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0" smtClean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b="1" dirty="0"/>
              </a:p>
              <a:p>
                <a:pPr algn="ctr">
                  <a:spcBef>
                    <a:spcPts val="600"/>
                  </a:spcBef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Factor the constant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 out of sum</a:t>
                </a: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39317"/>
                <a:ext cx="9144000" cy="2213683"/>
              </a:xfrm>
              <a:prstGeom prst="rect">
                <a:avLst/>
              </a:prstGeom>
              <a:blipFill>
                <a:blip r:embed="rId3"/>
                <a:stretch>
                  <a:fillRect l="-1800" t="-3846" b="-4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5160484"/>
                <a:ext cx="9144000" cy="16975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1" i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r>
                                <a:rPr lang="en-US" sz="2800" b="1" i="0" smtClean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e>
                          </m:nary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1" i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2800" b="1" dirty="0"/>
              </a:p>
              <a:p>
                <a:pPr algn="ctr">
                  <a:spcBef>
                    <a:spcPts val="600"/>
                  </a:spcBef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Write as two sums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60484"/>
                <a:ext cx="9144000" cy="1697516"/>
              </a:xfrm>
              <a:prstGeom prst="rect">
                <a:avLst/>
              </a:prstGeom>
              <a:blipFill>
                <a:blip r:embed="rId4"/>
                <a:stretch>
                  <a:fillRect b="-8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713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71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en-US" sz="2800" b="1" dirty="0"/>
              </a:p>
              <a:p>
                <a:pPr algn="ctr">
                  <a:spcBef>
                    <a:spcPts val="600"/>
                  </a:spcBef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Apply Theorem 1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715552"/>
              </a:xfrm>
              <a:prstGeom prst="rect">
                <a:avLst/>
              </a:prstGeom>
              <a:blipFill rotWithShape="0">
                <a:blip r:embed="rId2"/>
                <a:stretch>
                  <a:fillRect l="-1800" b="-4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126437"/>
                <a:ext cx="9144000" cy="1521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</m:oMath>
                  </m:oMathPara>
                </a14:m>
                <a:endParaRPr lang="en-US" sz="2800" b="1" dirty="0"/>
              </a:p>
              <a:p>
                <a:pPr algn="ctr">
                  <a:spcBef>
                    <a:spcPts val="600"/>
                  </a:spcBef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Simplify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26437"/>
                <a:ext cx="9144000" cy="1521763"/>
              </a:xfrm>
              <a:prstGeom prst="rect">
                <a:avLst/>
              </a:prstGeom>
              <a:blipFill rotWithShape="0"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831819"/>
                <a:ext cx="9144000" cy="1492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Now you can evaluate the sum by substituting the appropriate values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200" b="1" dirty="0"/>
                  <a:t>.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∗∗∗</m:t>
                    </m:r>
                  </m:oMath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831819"/>
                <a:ext cx="9144000" cy="1492781"/>
              </a:xfrm>
              <a:prstGeom prst="rect">
                <a:avLst/>
              </a:prstGeom>
              <a:blipFill>
                <a:blip r:embed="rId4"/>
                <a:stretch>
                  <a:fillRect l="-1667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985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the table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note that the sum appears to approach a limit as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200" b="1" dirty="0"/>
                  <a:t> increases without bound.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This leads us to the discussion of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𝐥𝐢𝐦𝐢𝐭𝐬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𝐚𝐭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3200" b="1" i="0" dirty="0">
                  <a:solidFill>
                    <a:schemeClr val="accent5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𝐢𝐧𝐟𝐢𝐧𝐢𝐭𝐲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539430"/>
              </a:xfrm>
              <a:prstGeom prst="rect">
                <a:avLst/>
              </a:prstGeom>
              <a:blipFill>
                <a:blip r:embed="rId2"/>
                <a:stretch>
                  <a:fillRect l="-1800" t="-2410" r="-1667" b="-2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3693161"/>
                <a:ext cx="9144000" cy="2783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So to find the limit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𝒏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+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𝟑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)/(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𝟐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𝒏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200" b="1" dirty="0"/>
                  <a:t> as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𝒏</m:t>
                    </m:r>
                  </m:oMath>
                </a14:m>
                <a:r>
                  <a:rPr lang="en-US" sz="3200" b="1" dirty="0"/>
                  <a:t> approaches infinity (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3200" b="1" dirty="0"/>
                  <a:t>)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can write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num>
                            <m:den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den>
                          </m:f>
                        </m:e>
                      </m:func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den>
                          </m:f>
                        </m:e>
                      </m:func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num>
                            <m:den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den>
                          </m:f>
                        </m:e>
                      </m:func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func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func>
                        <m:func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den>
                          </m:f>
                        </m:e>
                      </m:func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93161"/>
                <a:ext cx="9144000" cy="2783839"/>
              </a:xfrm>
              <a:prstGeom prst="rect">
                <a:avLst/>
              </a:prstGeom>
              <a:blipFill rotWithShape="0"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585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29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Approximating the Area of a Plane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								Region</a:t>
                </a:r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Use rectangles to estimate the area under the parabola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3200" b="1" dirty="0"/>
                  <a:t> from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 to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>
                    <a:solidFill>
                      <a:srgbClr val="002060"/>
                    </a:solidFill>
                  </a:rPr>
                  <a:t> </a:t>
                </a:r>
                <a:r>
                  <a:rPr lang="en-US" sz="3200" b="1" dirty="0"/>
                  <a:t>(the parabolic region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3200" b="1" dirty="0"/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illustrated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/>
                  <a:t>).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294830"/>
              </a:xfrm>
              <a:prstGeom prst="rect">
                <a:avLst/>
              </a:prstGeom>
              <a:blipFill>
                <a:blip r:embed="rId2"/>
                <a:stretch>
                  <a:fillRect l="-1667" t="-1986" r="-1667" b="-1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650" y="2867025"/>
            <a:ext cx="39433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98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6200" y="2209800"/>
            <a:ext cx="8991600" cy="2133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5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Integration:</a:t>
            </a:r>
          </a:p>
          <a:p>
            <a:pPr>
              <a:lnSpc>
                <a:spcPct val="150000"/>
              </a:lnSpc>
            </a:pPr>
            <a:r>
              <a:rPr lang="en-US" sz="5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Area Problem</a:t>
            </a:r>
          </a:p>
        </p:txBody>
      </p:sp>
    </p:spTree>
    <p:extLst>
      <p:ext uri="{BB962C8B-B14F-4D97-AF65-F5344CB8AC3E}">
        <p14:creationId xmlns:p14="http://schemas.microsoft.com/office/powerpoint/2010/main" val="3976075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278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We first notice that the area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3200" b="1" dirty="0"/>
                  <a:t> must be somewhere between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 because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3200" b="1" dirty="0"/>
                  <a:t> is contained in a square with side length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but we can certainly do better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than that.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278094"/>
              </a:xfrm>
              <a:prstGeom prst="rect">
                <a:avLst/>
              </a:prstGeom>
              <a:blipFill>
                <a:blip r:embed="rId2"/>
                <a:stretch>
                  <a:fillRect l="-1667" r="-1667" b="-1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850" y="2895600"/>
            <a:ext cx="386715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12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Suppose we divide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3200" b="1" dirty="0"/>
                  <a:t> into four strips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sz="3200" b="1" dirty="0"/>
                  <a:t> by drawing the vertical lines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3200" b="1" dirty="0"/>
                  <a:t> as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𝟒</m:t>
                    </m:r>
                    <m:d>
                      <m:dPr>
                        <m:ctrlPr>
                          <a:rPr lang="en-US" sz="3200" b="1" i="1" dirty="0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dirty="0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</m:d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0" y="3000375"/>
            <a:ext cx="371475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36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We can approximate each strip by a rectangle that has the same base as the strip and whose height is the same as the right edge of the strip [see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𝟒</m:t>
                    </m:r>
                    <m:d>
                      <m:dPr>
                        <m:ctrlPr>
                          <a:rPr lang="en-US" sz="3200" b="1" i="1" dirty="0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dirty="0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</m:oMath>
                </a14:m>
                <a:r>
                  <a:rPr lang="en-US" sz="3200" b="1" dirty="0"/>
                  <a:t>].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blipFill>
                <a:blip r:embed="rId2"/>
                <a:stretch>
                  <a:fillRect l="-1667" r="-1667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825" y="3048000"/>
            <a:ext cx="368617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880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47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other words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heights of these rectangles are the values of the function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3200" b="1" dirty="0"/>
                  <a:t> at the right end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</a:t>
                </a:r>
                <a:r>
                  <a:rPr lang="en-US" sz="3200" b="1" dirty="0"/>
                  <a:t>points of the subintervals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den>
                          </m:f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den>
                          </m:f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den>
                          </m:f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den>
                          </m:f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471417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724400"/>
                <a:ext cx="9144000" cy="672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800" b="1" dirty="0">
                    <a:solidFill>
                      <a:schemeClr val="accent6">
                        <a:lumMod val="50000"/>
                      </a:schemeClr>
                    </a:solidFill>
                  </a:rPr>
                  <a:t>evaluate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2800" b="1" dirty="0">
                    <a:solidFill>
                      <a:schemeClr val="accent6">
                        <a:lumMod val="50000"/>
                      </a:schemeClr>
                    </a:solidFill>
                  </a:rPr>
                  <a:t> at the right endpoints of these intervals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724400"/>
                <a:ext cx="9144000" cy="672685"/>
              </a:xfrm>
              <a:prstGeom prst="rect">
                <a:avLst/>
              </a:prstGeom>
              <a:blipFill>
                <a:blip r:embed="rId3"/>
                <a:stretch>
                  <a:fillRect b="-2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V="1">
            <a:off x="1800728" y="4343400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797968" y="4343400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791200" y="4359440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7790448" y="4359440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34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6498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Each rectangle has width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</m:oMath>
                </a14:m>
                <a:r>
                  <a:rPr lang="en-US" sz="3200" b="1" dirty="0"/>
                  <a:t> and the heights are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d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 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 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d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 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649893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819400"/>
                <a:ext cx="9144000" cy="38123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If we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sz="3200" b="1" dirty="0"/>
                  <a:t> be the sum of the areas of these approximating rectangles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we get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𝟒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num>
                                <m:den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𝟒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𝟏𝟓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𝟑𝟐</m:t>
                          </m:r>
                        </m:den>
                      </m:f>
                    </m:oMath>
                  </m:oMathPara>
                </a14:m>
                <a:endParaRPr lang="en-US" sz="28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𝟒𝟔𝟖𝟕𝟓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19400"/>
                <a:ext cx="9144000" cy="3812390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7486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From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𝟒</m:t>
                    </m:r>
                    <m:d>
                      <m:dPr>
                        <m:ctrlPr>
                          <a:rPr lang="en-US" sz="3200" b="1" i="1" dirty="0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dirty="0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</m:oMath>
                </a14:m>
                <a:r>
                  <a:rPr lang="en-US" sz="3200" b="1" dirty="0"/>
                  <a:t> we see that the true area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3200" b="1" dirty="0"/>
                  <a:t>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3200" b="1" dirty="0"/>
                  <a:t> is less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so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𝟒𝟔𝟖𝟕𝟓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062103"/>
              </a:xfrm>
              <a:prstGeom prst="rect">
                <a:avLst/>
              </a:prstGeom>
              <a:blipFill>
                <a:blip r:embed="rId2"/>
                <a:stretch>
                  <a:fillRect l="-1667" r="-1667" b="-5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316949"/>
                <a:ext cx="9144000" cy="4541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Instead of using the rectangles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𝟒</m:t>
                    </m:r>
                    <m:d>
                      <m:dPr>
                        <m:ctrlPr>
                          <a:rPr lang="en-US" sz="3200" b="1" i="1" dirty="0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dirty="0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</m:oMath>
                </a14:m>
                <a:r>
                  <a:rPr lang="en-US" sz="3200" b="1" dirty="0"/>
                  <a:t> we could use the smaller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rectangles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3200" b="1" dirty="0"/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whose heights are the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values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/>
                  <a:t> at the left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endpoints of the intervals.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16949"/>
                <a:ext cx="9144000" cy="4541051"/>
              </a:xfrm>
              <a:prstGeom prst="rect">
                <a:avLst/>
              </a:prstGeom>
              <a:blipFill>
                <a:blip r:embed="rId3"/>
                <a:stretch>
                  <a:fillRect l="-1667" b="-1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3124200"/>
            <a:ext cx="36576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3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Note that the leftmost rectangle has collapsed because its height is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514600"/>
                <a:ext cx="9144000" cy="38123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sum of the areas of these approximating rectangles 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𝟒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num>
                                <m:den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𝟒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𝟑𝟐</m:t>
                          </m:r>
                        </m:den>
                      </m:f>
                    </m:oMath>
                  </m:oMathPara>
                </a14:m>
                <a:endParaRPr lang="en-US" sz="28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𝟐𝟏𝟖𝟕𝟓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14600"/>
                <a:ext cx="9144000" cy="3812390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068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We see that the area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3200" b="1" dirty="0"/>
                  <a:t> is larger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so we have lower and upper estimates for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3200" b="1" dirty="0"/>
                  <a:t>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𝟐𝟏𝟖𝟕𝟓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𝟒𝟔𝟖𝟕𝟓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0" y="3276600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We can repeat this procedure with a larger number of strips.</a:t>
            </a:r>
          </a:p>
        </p:txBody>
      </p:sp>
    </p:spTree>
    <p:extLst>
      <p:ext uri="{BB962C8B-B14F-4D97-AF65-F5344CB8AC3E}">
        <p14:creationId xmlns:p14="http://schemas.microsoft.com/office/powerpoint/2010/main" val="309916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2562225"/>
            <a:ext cx="8267700" cy="42195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76200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sz="3200" b="1" dirty="0"/>
                  <a:t> shows what happens when we divide the region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3200" b="1" dirty="0"/>
                  <a:t> into eight strips of equal width.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62000"/>
                <a:ext cx="9144000" cy="1494255"/>
              </a:xfrm>
              <a:prstGeom prst="rect">
                <a:avLst/>
              </a:prstGeom>
              <a:blipFill>
                <a:blip r:embed="rId4"/>
                <a:stretch>
                  <a:fillRect l="-1667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5688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By computing the sum of the areas of the smaller rectangles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sub>
                    </m:sSub>
                  </m:oMath>
                </a14:m>
                <a:r>
                  <a:rPr lang="en-US" sz="3200" b="1" dirty="0"/>
                  <a:t>) and the sum of the areas of the larger rectangles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sub>
                    </m:sSub>
                  </m:oMath>
                </a14:m>
                <a:r>
                  <a:rPr lang="en-US" sz="3200" b="1" dirty="0"/>
                  <a:t>)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we obtain better lower and upper estimates for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3200" b="1" dirty="0"/>
                  <a:t>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𝟐𝟕𝟑𝟒𝟑𝟕𝟓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𝟑𝟗𝟖𝟒𝟑𝟕𝟓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524315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625081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So one possible answer to the question is to say that the true area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3200" b="1" dirty="0"/>
                  <a:t> lies somewhere between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𝟐𝟕𝟑𝟒𝟑𝟕𝟓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𝟑𝟗𝟖𝟒𝟑𝟕𝟓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25081"/>
                <a:ext cx="9144000" cy="2232919"/>
              </a:xfrm>
              <a:prstGeom prst="rect">
                <a:avLst/>
              </a:prstGeom>
              <a:blipFill>
                <a:blip r:embed="rId3"/>
                <a:stretch>
                  <a:fillRect l="-1667" r="-166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766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297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In this lecture we will discover that in trying to find the area under a curve or the distance traveled by an object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we end up with the same special type of limit.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482081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We begin by attempting to solve the area problem: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 the area of the region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3200" b="1" dirty="0"/>
                  <a:t> that lies under the curve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sz="3200" b="1" dirty="0"/>
                  <a:t> from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3200" b="1" dirty="0"/>
                  <a:t> to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82081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809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We could obtain better estimates by increasing the number of strips.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062103"/>
              </a:xfrm>
              <a:prstGeom prst="rect">
                <a:avLst/>
              </a:prstGeom>
              <a:blipFill>
                <a:blip r:embed="rId2"/>
                <a:stretch>
                  <a:fillRect l="-1667" r="-1667" b="-5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286000"/>
                <a:ext cx="9144000" cy="3708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table shows the results of similar calculations using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200" b="1" dirty="0"/>
                  <a:t> rectangles whose heights are found with left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endpoints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 or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right endpoints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86000"/>
                <a:ext cx="9144000" cy="3708772"/>
              </a:xfrm>
              <a:prstGeom prst="rect">
                <a:avLst/>
              </a:prstGeom>
              <a:blipFill>
                <a:blip r:embed="rId3"/>
                <a:stretch>
                  <a:fillRect l="-1667" r="-1667"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796" y="3886200"/>
            <a:ext cx="4299204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22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particular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we see by using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𝟓𝟎</m:t>
                    </m:r>
                  </m:oMath>
                </a14:m>
                <a:r>
                  <a:rPr lang="en-US" sz="3200" b="1" dirty="0"/>
                  <a:t> strips that the area lies between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𝟑𝟐𝟑𝟒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𝟑𝟒𝟑𝟒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51460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With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𝟏𝟎𝟎𝟎</m:t>
                    </m:r>
                  </m:oMath>
                </a14:m>
                <a:r>
                  <a:rPr lang="en-US" sz="3200" b="1" dirty="0"/>
                  <a:t> strips we narrow it down even more: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3200" b="1" dirty="0"/>
                  <a:t> lies between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𝟑𝟑𝟐𝟖𝟑𝟑𝟓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𝟑𝟑𝟑𝟖𝟑𝟑𝟓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14600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l="-1667" r="-1667" b="-70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3434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 good estimate is obtained by averaging these numbers: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32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𝟑𝟑𝟑𝟑𝟑𝟑𝟓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43400"/>
                <a:ext cx="9144000" cy="2308324"/>
              </a:xfrm>
              <a:prstGeom prst="rect">
                <a:avLst/>
              </a:prstGeom>
              <a:blipFill>
                <a:blip r:embed="rId4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/>
          <p:cNvCxnSpPr/>
          <p:nvPr/>
        </p:nvCxnSpPr>
        <p:spPr>
          <a:xfrm>
            <a:off x="0" y="6705600"/>
            <a:ext cx="9144000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56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From the values listed in the table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it looks as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3200" b="1" dirty="0"/>
                  <a:t> is approaching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/>
                  <a:t> as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200" b="1" dirty="0"/>
                  <a:t> increases without bound.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0" y="2590800"/>
            <a:ext cx="9144000" cy="755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We confirm this in the next example.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3733800"/>
                <a:ext cx="9144000" cy="2949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/>
                  <a:t>. For the region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3200" b="1" dirty="0"/>
                  <a:t>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show that the approximating sums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3200" b="1" dirty="0"/>
                  <a:t> approach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that is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33800"/>
                <a:ext cx="9144000" cy="2949012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53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54102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3200" b="1" dirty="0"/>
                  <a:t> is the sum of the areas of the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200" b="1" dirty="0"/>
                  <a:t> rectangles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5410200" cy="2308324"/>
              </a:xfrm>
              <a:prstGeom prst="rect">
                <a:avLst/>
              </a:prstGeom>
              <a:blipFill>
                <a:blip r:embed="rId2"/>
                <a:stretch>
                  <a:fillRect l="-2815" r="-2703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740209"/>
                <a:ext cx="9144000" cy="3063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Each rectangle has width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200" b="1" dirty="0"/>
                  <a:t> and the heights are the values of the function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3200" b="1" dirty="0"/>
                  <a:t> at the points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… ,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 </a:t>
                </a:r>
                <a:r>
                  <a:rPr lang="en-US" sz="3200" b="1" dirty="0"/>
                  <a:t>i.e. the heights are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d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 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d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 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d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,…, 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d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40209"/>
                <a:ext cx="9144000" cy="3063724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875" y="0"/>
            <a:ext cx="36671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93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2832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𝐜𝐨𝐧𝐭𝐢𝐧𝐮𝐞𝐝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Thus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den>
                          </m:f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num>
                            <m:den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den>
                          </m:f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num>
                            <m:den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den>
                          </m:f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+…+</m:t>
                      </m:r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2832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444809"/>
                <a:ext cx="9144000" cy="1688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num>
                                <m:den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num>
                                <m:den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</m:num>
                                <m:den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44809"/>
                <a:ext cx="9144000" cy="16887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341542"/>
                <a:ext cx="9144000" cy="2516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+…+</m:t>
                          </m:r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41542"/>
                <a:ext cx="9144000" cy="25164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085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562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Here we need the formula for the sum of the squares of the first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200" b="1" dirty="0"/>
                  <a:t> positive integers: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562642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664009"/>
                <a:ext cx="9144000" cy="3021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Putting this Formula into our expression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we get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64009"/>
                <a:ext cx="9144000" cy="3021148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480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264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𝐜𝐨𝐧𝐭𝐢𝐧𝐮𝐞𝐝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Thus we have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</m:t>
                              </m:r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2645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438400"/>
                <a:ext cx="9144000" cy="1525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den>
                          </m:f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den>
                          </m:f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38400"/>
                <a:ext cx="9144000" cy="15259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267200"/>
                <a:ext cx="9144000" cy="1752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den>
                          </m:f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</m:den>
                              </m:f>
                            </m:e>
                          </m:d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67200"/>
                <a:ext cx="9144000" cy="17521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491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269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It can be shown that the approximating sums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3200" b="1" dirty="0"/>
                  <a:t>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/>
                  <a:t> also approach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that 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269357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3635276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From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𝐅𝐢𝐠𝐮𝐫𝐞𝐬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sz="3200" b="1" dirty="0">
                    <a:solidFill>
                      <a:schemeClr val="accent4">
                        <a:lumMod val="50000"/>
                      </a:schemeClr>
                    </a:solidFill>
                  </a:rPr>
                  <a:t> </a:t>
                </a:r>
                <a:r>
                  <a:rPr lang="en-US" sz="3200" b="1" dirty="0"/>
                  <a:t>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𝟗</m:t>
                    </m:r>
                  </m:oMath>
                </a14:m>
                <a:r>
                  <a:rPr lang="en-US" sz="3200" b="1" dirty="0"/>
                  <a:t> shown below it appears that as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200" b="1" dirty="0"/>
                  <a:t> increases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3200" b="1" dirty="0"/>
                  <a:t> become better and better approximations to the area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35276"/>
                <a:ext cx="9144000" cy="3046988"/>
              </a:xfrm>
              <a:prstGeom prst="rect">
                <a:avLst/>
              </a:prstGeom>
              <a:blipFill>
                <a:blip r:embed="rId3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751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39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454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0"/>
                <a:ext cx="9144000" cy="4008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  <m:r>
                      <a:rPr lang="en-US" sz="3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3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𝐜𝐨𝐧𝐭𝐢𝐧𝐮𝐞𝐝</m:t>
                    </m:r>
                    <m:r>
                      <a:rPr lang="en-US" sz="3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Therefore we define the area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3200" b="1" dirty="0"/>
                  <a:t> to be the limit of the sums of the areas of the approximating rectangles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that 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008020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0" y="4191000"/>
            <a:ext cx="9144000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849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This means that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illustrated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is bounded by the graph of a continuous function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/>
                  <a:t> [where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]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vertical lines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and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072348"/>
                <a:ext cx="44958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trying to solve the area problem we have to ask ourselves: what is the meaning of the word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𝐚𝐫𝐞𝐚</m:t>
                    </m:r>
                  </m:oMath>
                </a14:m>
                <a:r>
                  <a:rPr lang="en-US" sz="3200" b="1" dirty="0"/>
                  <a:t>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72348"/>
                <a:ext cx="4495800" cy="3785652"/>
              </a:xfrm>
              <a:prstGeom prst="rect">
                <a:avLst/>
              </a:prstGeom>
              <a:blipFill>
                <a:blip r:embed="rId3"/>
                <a:stretch>
                  <a:fillRect l="-3388" r="-3252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4425" y="3762375"/>
            <a:ext cx="42195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02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9144000" cy="52797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Approximating the Area of a Plane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								Region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Use five rectangles to find two approximations of the area of the region lying between the graph of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charset="0"/>
                        </a:rPr>
                        <m:t>𝒇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>
                          <a:latin typeface="Cambria Math" charset="0"/>
                        </a:rPr>
                        <m:t>=−</m:t>
                      </m:r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>
                              <a:latin typeface="Cambria Math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>
                          <a:latin typeface="Cambria Math" charset="0"/>
                        </a:rPr>
                        <m:t>+</m:t>
                      </m:r>
                      <m:r>
                        <a:rPr lang="en-US" sz="3200" b="1" i="1">
                          <a:latin typeface="Cambria Math" charset="0"/>
                        </a:rPr>
                        <m:t>𝟓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and the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 between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𝟎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𝟐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279715"/>
              </a:xfrm>
              <a:prstGeom prst="rect">
                <a:avLst/>
              </a:prstGeom>
              <a:blipFill>
                <a:blip r:embed="rId2"/>
                <a:stretch>
                  <a:fillRect l="-1667" r="-1667" b="-1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87371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246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Take a look at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𝐅𝐢𝐠𝐮𝐫𝐞𝐬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246560"/>
              </a:xfrm>
              <a:prstGeom prst="rect">
                <a:avLst/>
              </a:prstGeom>
              <a:blipFill>
                <a:blip r:embed="rId2"/>
                <a:stretch>
                  <a:fillRect l="-1800" t="-6863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3525"/>
            <a:ext cx="4429125" cy="5095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1562100"/>
            <a:ext cx="41910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684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1328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The right endpoints of the five intervals are 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 charset="0"/>
                            </a:rPr>
                            <m:t>𝟐</m:t>
                          </m:r>
                        </m:num>
                        <m:den>
                          <m:r>
                            <a:rPr lang="en-US" sz="2800" b="1" i="1">
                              <a:latin typeface="Cambria Math" charset="0"/>
                            </a:rPr>
                            <m:t>𝟓</m:t>
                          </m:r>
                        </m:den>
                      </m:f>
                      <m:r>
                        <a:rPr lang="en-US" sz="2800" b="1" i="0">
                          <a:latin typeface="Cambria Math" charset="0"/>
                        </a:rPr>
                        <m:t>𝐢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800" b="1" i="0">
                          <a:latin typeface="Cambria Math" charset="0"/>
                        </a:rPr>
                        <m:t>𝐢</m:t>
                      </m:r>
                      <m:r>
                        <a:rPr lang="en-US" sz="2800" b="1" i="1">
                          <a:latin typeface="Cambria Math" charset="0"/>
                        </a:rPr>
                        <m:t>=</m:t>
                      </m:r>
                      <m:r>
                        <a:rPr lang="en-US" sz="2800" b="1" i="1">
                          <a:latin typeface="Cambria Math" charset="0"/>
                        </a:rPr>
                        <m:t>𝟏</m:t>
                      </m:r>
                      <m:r>
                        <a:rPr lang="en-US" sz="2800" b="1" i="1">
                          <a:latin typeface="Cambria Math" charset="0"/>
                        </a:rPr>
                        <m:t>,</m:t>
                      </m:r>
                      <m:r>
                        <a:rPr lang="en-US" sz="2800" b="1" i="1">
                          <a:latin typeface="Cambria Math" charset="0"/>
                        </a:rPr>
                        <m:t>𝟐</m:t>
                      </m:r>
                      <m:r>
                        <a:rPr lang="en-US" sz="2800" b="1" i="1">
                          <a:latin typeface="Cambria Math" charset="0"/>
                        </a:rPr>
                        <m:t>,</m:t>
                      </m:r>
                      <m:r>
                        <a:rPr lang="en-US" sz="2800" b="1" i="1">
                          <a:latin typeface="Cambria Math" charset="0"/>
                        </a:rPr>
                        <m:t>𝟑</m:t>
                      </m:r>
                      <m:r>
                        <a:rPr lang="en-US" sz="2800" b="1" i="1">
                          <a:latin typeface="Cambria Math" charset="0"/>
                        </a:rPr>
                        <m:t>,</m:t>
                      </m:r>
                      <m:r>
                        <a:rPr lang="en-US" sz="2800" b="1" i="1">
                          <a:latin typeface="Cambria Math" charset="0"/>
                        </a:rPr>
                        <m:t>𝟒</m:t>
                      </m:r>
                      <m:r>
                        <a:rPr lang="en-US" sz="2800" b="1" i="1">
                          <a:latin typeface="Cambria Math" charset="0"/>
                        </a:rPr>
                        <m:t>,</m:t>
                      </m:r>
                      <m:r>
                        <a:rPr lang="en-US" sz="2800" b="1" i="1">
                          <a:latin typeface="Cambria Math" charset="0"/>
                        </a:rPr>
                        <m:t>𝟓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132892"/>
              </a:xfrm>
              <a:prstGeom prst="rect">
                <a:avLst/>
              </a:prstGeom>
              <a:blipFill>
                <a:blip r:embed="rId2"/>
                <a:stretch>
                  <a:fillRect l="-1800" t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2133600"/>
                <a:ext cx="9144000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width of each rectangle is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and the height of each rectangle can be obtained by evaluating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𝒇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200" b="1" dirty="0"/>
                  <a:t> at the right endpoint of each interval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33600"/>
                <a:ext cx="9144000" cy="3046988"/>
              </a:xfrm>
              <a:prstGeom prst="rect">
                <a:avLst/>
              </a:prstGeom>
              <a:blipFill>
                <a:blip r:embed="rId3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4550578"/>
            <a:ext cx="6629400" cy="230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8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259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</a:p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3200" b="1" dirty="0"/>
                  <a:t>The sum of the areas of the five rectangles is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sup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𝟐𝐢</m:t>
                                  </m:r>
                                </m:num>
                                <m:den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den>
                              </m:f>
                            </m:e>
                          </m:d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num>
                            <m:den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den>
                          </m:f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8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800" b="1" i="0" smtClean="0">
                                              <a:latin typeface="Cambria Math" panose="02040503050406030204" pitchFamily="18" charset="0"/>
                                            </a:rPr>
                                            <m:t>𝟐𝐢</m:t>
                                          </m:r>
                                        </m:num>
                                        <m:den>
                                          <m:r>
                                            <a:rPr lang="en-US" sz="2800" b="1" i="0" smtClean="0">
                                              <a:latin typeface="Cambria Math" panose="02040503050406030204" pitchFamily="18" charset="0"/>
                                            </a:rPr>
                                            <m:t>𝟓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</m:d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num>
                                <m:den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𝟏𝟔𝟐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𝟐𝟓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𝟒𝟖</m:t>
                      </m:r>
                    </m:oMath>
                  </m:oMathPara>
                </a14:m>
                <a:endParaRPr lang="en-US" sz="28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          </a:t>
                </a:r>
                <a:r>
                  <a:rPr lang="en-US" sz="2000" b="1" dirty="0">
                    <a:solidFill>
                      <a:srgbClr val="FF6699"/>
                    </a:solidFill>
                  </a:rPr>
                  <a:t>Height    Width</a:t>
                </a:r>
                <a:endParaRPr lang="en-US" sz="2400" b="1" dirty="0">
                  <a:solidFill>
                    <a:srgbClr val="FF6699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259739"/>
              </a:xfrm>
              <a:prstGeom prst="rect">
                <a:avLst/>
              </a:prstGeom>
              <a:blipFill>
                <a:blip r:embed="rId2"/>
                <a:stretch>
                  <a:fillRect l="-1800" t="-2617" b="-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3304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Because each of the five rectangles lies inside the parabolic region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can conclude that the area of the parabolic region is greater than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𝟒𝟖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30476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/>
          <p:cNvCxnSpPr/>
          <p:nvPr/>
        </p:nvCxnSpPr>
        <p:spPr>
          <a:xfrm flipV="1">
            <a:off x="1219200" y="2514600"/>
            <a:ext cx="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286000" y="2514600"/>
            <a:ext cx="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30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1328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The left endpoints of the five intervals are 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 charset="0"/>
                            </a:rPr>
                            <m:t>𝟐</m:t>
                          </m:r>
                        </m:num>
                        <m:den>
                          <m:r>
                            <a:rPr lang="en-US" sz="2800" b="1" i="1">
                              <a:latin typeface="Cambria Math" charset="0"/>
                            </a:rPr>
                            <m:t>𝟓</m:t>
                          </m:r>
                        </m:den>
                      </m:f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0">
                              <a:latin typeface="Cambria Math" charset="0"/>
                            </a:rPr>
                            <m:t>𝐢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−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𝟏</m:t>
                          </m:r>
                        </m:e>
                      </m:d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800" b="1" i="0">
                          <a:latin typeface="Cambria Math" charset="0"/>
                        </a:rPr>
                        <m:t>𝐢</m:t>
                      </m:r>
                      <m:r>
                        <a:rPr lang="en-US" sz="2800" b="1" i="1">
                          <a:latin typeface="Cambria Math" charset="0"/>
                        </a:rPr>
                        <m:t>=</m:t>
                      </m:r>
                      <m:r>
                        <a:rPr lang="en-US" sz="2800" b="1" i="1">
                          <a:latin typeface="Cambria Math" charset="0"/>
                        </a:rPr>
                        <m:t>𝟏</m:t>
                      </m:r>
                      <m:r>
                        <a:rPr lang="en-US" sz="2800" b="1" i="1">
                          <a:latin typeface="Cambria Math" charset="0"/>
                        </a:rPr>
                        <m:t>,</m:t>
                      </m:r>
                      <m:r>
                        <a:rPr lang="en-US" sz="2800" b="1" i="1">
                          <a:latin typeface="Cambria Math" charset="0"/>
                        </a:rPr>
                        <m:t>𝟐</m:t>
                      </m:r>
                      <m:r>
                        <a:rPr lang="en-US" sz="2800" b="1" i="1">
                          <a:latin typeface="Cambria Math" charset="0"/>
                        </a:rPr>
                        <m:t>,</m:t>
                      </m:r>
                      <m:r>
                        <a:rPr lang="en-US" sz="2800" b="1" i="1">
                          <a:latin typeface="Cambria Math" charset="0"/>
                        </a:rPr>
                        <m:t>𝟑</m:t>
                      </m:r>
                      <m:r>
                        <a:rPr lang="en-US" sz="2800" b="1" i="1">
                          <a:latin typeface="Cambria Math" charset="0"/>
                        </a:rPr>
                        <m:t>,</m:t>
                      </m:r>
                      <m:r>
                        <a:rPr lang="en-US" sz="2800" b="1" i="1">
                          <a:latin typeface="Cambria Math" charset="0"/>
                        </a:rPr>
                        <m:t>𝟒</m:t>
                      </m:r>
                      <m:r>
                        <a:rPr lang="en-US" sz="2800" b="1" i="1">
                          <a:latin typeface="Cambria Math" charset="0"/>
                        </a:rPr>
                        <m:t>,</m:t>
                      </m:r>
                      <m:r>
                        <a:rPr lang="en-US" sz="2800" b="1" i="1">
                          <a:latin typeface="Cambria Math" charset="0"/>
                        </a:rPr>
                        <m:t>𝟓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132892"/>
              </a:xfrm>
              <a:prstGeom prst="rect">
                <a:avLst/>
              </a:prstGeom>
              <a:blipFill>
                <a:blip r:embed="rId2"/>
                <a:stretch>
                  <a:fillRect l="-1800" t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2210812"/>
                <a:ext cx="9144000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width of each rectangle is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3200" b="1" dirty="0"/>
                  <a:t>and the height of each rectangle can be obtained by evaluating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𝒇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200" b="1" dirty="0"/>
                  <a:t> at the left endpoint of each interval.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10812"/>
                <a:ext cx="9144000" cy="3046988"/>
              </a:xfrm>
              <a:prstGeom prst="rect">
                <a:avLst/>
              </a:prstGeom>
              <a:blipFill>
                <a:blip r:embed="rId3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5575" y="4648200"/>
            <a:ext cx="644842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94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167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</a:p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3200" b="1" dirty="0"/>
                  <a:t>So the sum is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sup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𝟐𝐢</m:t>
                                  </m:r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num>
                                <m:den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den>
                              </m:f>
                            </m:e>
                          </m:d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num>
                                <m:den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800" b="1" i="0">
                                              <a:latin typeface="Cambria Math" panose="02040503050406030204" pitchFamily="18" charset="0"/>
                                            </a:rPr>
                                            <m:t>𝟐𝐢</m:t>
                                          </m:r>
                                          <m:r>
                                            <a:rPr lang="en-US" sz="2800" b="1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800" b="1" i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num>
                                        <m:den>
                                          <m:r>
                                            <a:rPr lang="en-US" sz="2800" b="1" i="0">
                                              <a:latin typeface="Cambria Math" panose="02040503050406030204" pitchFamily="18" charset="0"/>
                                            </a:rPr>
                                            <m:t>𝟓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</m:d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num>
                                <m:den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𝟐𝟎𝟐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𝟐𝟓</m:t>
                          </m:r>
                        </m:den>
                      </m:f>
                    </m:oMath>
                  </m:oMathPara>
                </a14:m>
                <a:endParaRPr lang="en-US" sz="28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2000" b="1" dirty="0">
                    <a:solidFill>
                      <a:srgbClr val="FF0000"/>
                    </a:solidFill>
                  </a:rPr>
                  <a:t>           </a:t>
                </a:r>
                <a:r>
                  <a:rPr lang="en-US" sz="2000" b="1" dirty="0">
                    <a:solidFill>
                      <a:srgbClr val="FF6699"/>
                    </a:solidFill>
                  </a:rPr>
                  <a:t>Height               Width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167406"/>
              </a:xfrm>
              <a:prstGeom prst="rect">
                <a:avLst/>
              </a:prstGeom>
              <a:blipFill>
                <a:blip r:embed="rId2"/>
                <a:stretch>
                  <a:fillRect l="-1800" t="-2692" b="-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H="1" flipV="1">
            <a:off x="914400" y="2438400"/>
            <a:ext cx="22860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895600" y="2474259"/>
            <a:ext cx="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3353812"/>
                <a:ext cx="9144000" cy="33753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Because the parabolic region lies within the union of the five rectangular regions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can conclude that the area of the parabolic region is less than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</m:num>
                      <m:den>
                        <m:r>
                          <a:rPr lang="en-US" sz="32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𝟐𝟓</m:t>
                        </m:r>
                      </m:den>
                    </m:f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𝟎𝟖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53812"/>
                <a:ext cx="9144000" cy="3375348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462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9144000" cy="2708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Conclusion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By combining the results in parts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can conclude that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𝟔</m:t>
                      </m:r>
                      <m:r>
                        <a:rPr lang="en-US" sz="2800" b="1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.</m:t>
                      </m:r>
                      <m:r>
                        <a:rPr lang="en-US" sz="2800" b="1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𝟒𝟖</m:t>
                      </m:r>
                      <m:r>
                        <a:rPr lang="en-US" sz="2800" b="1" i="1">
                          <a:latin typeface="Cambria Math" charset="0"/>
                        </a:rPr>
                        <m:t>&lt;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0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𝐀𝐫𝐞𝐚</m:t>
                          </m:r>
                          <m:r>
                            <a:rPr lang="en-US" sz="2800" b="1" i="0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2800" b="1" i="0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𝐨𝐟</m:t>
                          </m:r>
                          <m:r>
                            <a:rPr lang="en-US" sz="2800" b="1" i="0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2800" b="1" i="0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𝐑𝐞𝐠𝐢𝐨𝐧</m:t>
                          </m:r>
                        </m:e>
                      </m:d>
                      <m:r>
                        <a:rPr lang="en-US" sz="2800" b="1" i="1">
                          <a:latin typeface="Cambria Math" charset="0"/>
                        </a:rPr>
                        <m:t>&lt;</m:t>
                      </m:r>
                      <m:r>
                        <a:rPr lang="en-US" sz="2800" b="1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𝟖</m:t>
                      </m:r>
                      <m:r>
                        <a:rPr lang="en-US" sz="2800" b="1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.</m:t>
                      </m:r>
                      <m:r>
                        <a:rPr lang="en-US" sz="2800" b="1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𝟎𝟖</m:t>
                      </m:r>
                    </m:oMath>
                  </m:oMathPara>
                </a14:m>
                <a:endParaRPr lang="en-US" sz="2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708434"/>
              </a:xfrm>
              <a:prstGeom prst="rect">
                <a:avLst/>
              </a:prstGeom>
              <a:blipFill>
                <a:blip r:embed="rId2"/>
                <a:stretch>
                  <a:fillRect l="-1800" t="-3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26670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By increasing the number of rectangles used in this example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can obtain closer and closer approximations of the area of the region.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67000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1667" b="-4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4982745"/>
                <a:ext cx="9144000" cy="14942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/>
                  <a:t>For instance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using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𝟐𝟓</m:t>
                    </m:r>
                  </m:oMath>
                </a14:m>
                <a:r>
                  <a:rPr lang="en-US" sz="3200" b="1" dirty="0"/>
                  <a:t> rectangles of equal width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can obtain:  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𝟕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.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𝟏𝟕</m:t>
                    </m:r>
                    <m:r>
                      <a:rPr lang="en-US" sz="2800" b="1" i="1">
                        <a:latin typeface="Cambria Math" charset="0"/>
                      </a:rPr>
                      <m:t>&lt;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𝐀𝐫𝐞𝐚</m:t>
                        </m:r>
                        <m:r>
                          <a:rPr lang="en-US" sz="2800" b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800" b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𝐨𝐟</m:t>
                        </m:r>
                        <m:r>
                          <a:rPr lang="en-US" sz="2800" b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800" b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𝐑𝐞𝐠𝐢𝐨𝐧</m:t>
                        </m:r>
                      </m:e>
                    </m:d>
                    <m:r>
                      <a:rPr lang="en-US" sz="2800" b="1" i="1">
                        <a:latin typeface="Cambria Math" charset="0"/>
                      </a:rPr>
                      <m:t>&lt;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𝟕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.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𝟒𝟗</m:t>
                    </m:r>
                  </m:oMath>
                </a14:m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982745"/>
                <a:ext cx="9144000" cy="1494255"/>
              </a:xfrm>
              <a:prstGeom prst="rect">
                <a:avLst/>
              </a:prstGeom>
              <a:blipFill>
                <a:blip r:embed="rId4"/>
                <a:stretch>
                  <a:fillRect l="-1667" r="-733"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>
            <a:off x="0" y="6705600"/>
            <a:ext cx="9144000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412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procedure used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𝐄𝐱𝐚𝐦𝐩𝐥𝐞𝐬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>
                    <a:solidFill>
                      <a:schemeClr val="accent4">
                        <a:lumMod val="50000"/>
                      </a:schemeClr>
                    </a:solidFill>
                  </a:rPr>
                  <a:t> </a:t>
                </a:r>
                <a:r>
                  <a:rPr lang="en-US" sz="3200" b="1" dirty="0"/>
                  <a:t>and</a:t>
                </a:r>
                <a:r>
                  <a:rPr lang="en-US" sz="3200" b="1" dirty="0">
                    <a:solidFill>
                      <a:schemeClr val="accent4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>
                    <a:solidFill>
                      <a:srgbClr val="002060"/>
                    </a:solidFill>
                  </a:rPr>
                  <a:t> </a:t>
                </a:r>
                <a:r>
                  <a:rPr lang="en-US" sz="3200" b="1" dirty="0"/>
                  <a:t>can be generalized as follows: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>
                <a:blip r:embed="rId2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0" y="1600200"/>
                <a:ext cx="4724400" cy="45243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consider a plane region bounded above by the graph of a nonnegative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continuous function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charset="0"/>
                        </a:rPr>
                        <m:t>𝒚</m:t>
                      </m:r>
                      <m:r>
                        <a:rPr lang="en-US" sz="3200" b="1" i="1">
                          <a:latin typeface="Cambria Math" charset="0"/>
                        </a:rPr>
                        <m:t>=</m:t>
                      </m:r>
                      <m:r>
                        <a:rPr lang="en-US" sz="3200" b="1" i="1">
                          <a:latin typeface="Cambria Math" charset="0"/>
                        </a:rPr>
                        <m:t>𝒇</m:t>
                      </m:r>
                      <m:r>
                        <a:rPr lang="en-US" sz="3200" b="1" i="1">
                          <a:latin typeface="Cambria Math" charset="0"/>
                        </a:rPr>
                        <m:t>(</m:t>
                      </m:r>
                      <m:r>
                        <a:rPr lang="en-US" sz="3200" b="1" i="1">
                          <a:latin typeface="Cambria Math" charset="0"/>
                        </a:rPr>
                        <m:t>𝒙</m:t>
                      </m:r>
                      <m:r>
                        <a:rPr lang="en-US" sz="3200" b="1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(see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𝟏𝟏</m:t>
                    </m:r>
                  </m:oMath>
                </a14:m>
                <a:r>
                  <a:rPr lang="en-US" sz="3200" b="1" dirty="0"/>
                  <a:t>).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00200"/>
                <a:ext cx="4724400" cy="4524315"/>
              </a:xfrm>
              <a:prstGeom prst="rect">
                <a:avLst/>
              </a:prstGeom>
              <a:blipFill>
                <a:blip r:embed="rId3"/>
                <a:stretch>
                  <a:fillRect l="-3226" r="-3226" b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0865" y="2057400"/>
            <a:ext cx="4173136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297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region is bounded below by the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and the left and right boundaries of the region are the vertical lines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charset="0"/>
                      </a:rPr>
                      <m:t>𝐱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𝒂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3200" b="1" dirty="0"/>
                  <a:t>and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charset="0"/>
                      </a:rPr>
                      <m:t>𝐱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𝒃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2267078"/>
            <a:ext cx="3581400" cy="45909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2333685"/>
                <a:ext cx="52578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To approximate the area of the region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begin by subdividing the interval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[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𝒂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,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𝒃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sz="32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3200" b="1" dirty="0"/>
                  <a:t>into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𝒏</m:t>
                    </m:r>
                  </m:oMath>
                </a14:m>
                <a:r>
                  <a:rPr lang="en-US" sz="3200" b="1" dirty="0"/>
                  <a:t> subintervals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each of equal width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charset="0"/>
                          <a:ea typeface="Cambria Math"/>
                        </a:rPr>
                        <m:t>∆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charset="0"/>
                          <a:ea typeface="Cambria Math"/>
                        </a:rPr>
                        <m:t>𝒙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charset="0"/>
                          <a:ea typeface="Cambria Math"/>
                        </a:rPr>
                        <m:t>=(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charset="0"/>
                          <a:ea typeface="Cambria Math"/>
                        </a:rPr>
                        <m:t>𝒃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charset="0"/>
                          <a:ea typeface="Cambria Math"/>
                        </a:rPr>
                        <m:t>−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charset="0"/>
                          <a:ea typeface="Cambria Math"/>
                        </a:rPr>
                        <m:t>𝒂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charset="0"/>
                          <a:ea typeface="Cambria Math"/>
                        </a:rPr>
                        <m:t>)/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charset="0"/>
                          <a:ea typeface="Cambria Math"/>
                        </a:rPr>
                        <m:t>𝒏</m:t>
                      </m:r>
                    </m:oMath>
                  </m:oMathPara>
                </a14:m>
                <a:endParaRPr lang="en-US" sz="32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33685"/>
                <a:ext cx="5257800" cy="4524315"/>
              </a:xfrm>
              <a:prstGeom prst="rect">
                <a:avLst/>
              </a:prstGeom>
              <a:blipFill>
                <a:blip r:embed="rId4"/>
                <a:stretch>
                  <a:fillRect l="-2897" r="-2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0705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-1" y="0"/>
                <a:ext cx="9144001" cy="20353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endpoints of the intervals are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m:rPr>
                                  <m:brk/>
                                </m:r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d>
                                <m:d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sz="2800" b="1" i="1" smtClean="0">
                              <a:solidFill>
                                <a:srgbClr val="FF6699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2800" b="1" i="1" smtClean="0">
                              <a:solidFill>
                                <a:srgbClr val="FF6699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FF66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FF6699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FF6699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lim>
                      </m:limUp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&lt;</m:t>
                      </m:r>
                      <m:limUpp>
                        <m:limUp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m:rPr>
                                  <m:brk/>
                                </m:rP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d>
                                <m:d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FF66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FF6699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FF6699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lim>
                      </m:limUp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&lt;</m:t>
                      </m:r>
                      <m:limUpp>
                        <m:limUp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m:rPr>
                                  <m:brk/>
                                </m:rP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d>
                                <m:d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FF66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FF6699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FF6699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lim>
                      </m:limUp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&lt;…&lt;</m:t>
                      </m:r>
                      <m:limUpp>
                        <m:limUp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m:rPr>
                                  <m:brk/>
                                </m:rP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d>
                                <m:d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FF66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FF6699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FF6699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r>
                            <a:rPr lang="en-US" sz="2800" b="1" i="1" smtClean="0">
                              <a:solidFill>
                                <a:srgbClr val="FF6699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1" i="1" smtClean="0">
                              <a:solidFill>
                                <a:srgbClr val="FF6699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lim>
                      </m:limUpp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9144001" cy="2035301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0" y="2209800"/>
                <a:ext cx="9144000" cy="3803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3200" b="1" dirty="0"/>
                  <a:t>Because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𝒇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200" b="1" dirty="0"/>
                  <a:t> is continuous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𝐄𝐱𝐭𝐫𝐞𝐦𝐞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𝐕𝐚𝐥𝐮𝐞</m:t>
                    </m:r>
                  </m:oMath>
                </a14:m>
                <a:r>
                  <a:rPr lang="en-US" sz="3200" b="1" dirty="0">
                    <a:solidFill>
                      <a:schemeClr val="accent4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𝐓𝐡𝐞𝐨𝐫𝐞𝐦</m:t>
                    </m:r>
                  </m:oMath>
                </a14:m>
                <a:r>
                  <a:rPr lang="en-US" sz="3200" b="1" dirty="0">
                    <a:solidFill>
                      <a:schemeClr val="accent4">
                        <a:lumMod val="50000"/>
                      </a:schemeClr>
                    </a:solidFill>
                  </a:rPr>
                  <a:t> </a:t>
                </a:r>
                <a:r>
                  <a:rPr lang="en-US" sz="3200" b="1" dirty="0"/>
                  <a:t>guarantees the existence of minimum and maximum value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𝒇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200" b="1" dirty="0"/>
                  <a:t> in each subinterval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latin typeface="Cambria Math" charset="0"/>
                        </a:rPr>
                        <m:t>𝒇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2800" b="1" i="0">
                                  <a:latin typeface="Cambria Math" charset="0"/>
                                </a:rPr>
                                <m:t>𝐢</m:t>
                              </m:r>
                            </m:sub>
                          </m:sSub>
                        </m:e>
                      </m:d>
                      <m:r>
                        <a:rPr lang="en-US" sz="2800" b="1" i="1">
                          <a:latin typeface="Cambria Math" charset="0"/>
                        </a:rPr>
                        <m:t>=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𝐌𝐢𝐧𝐢𝐦𝐮𝐦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𝐯𝐚𝐥𝐮𝐞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𝐨𝐟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𝒇</m:t>
                      </m:r>
                      <m:d>
                        <m:dPr>
                          <m:ctrlP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lang="en-US" sz="2800" b="1" i="0">
                          <a:solidFill>
                            <a:srgbClr val="7030A0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2800" b="1" i="0">
                          <a:solidFill>
                            <a:srgbClr val="7030A0"/>
                          </a:solidFill>
                          <a:latin typeface="Cambria Math" charset="0"/>
                        </a:rPr>
                        <m:t>𝐢𝐧</m:t>
                      </m:r>
                      <m:r>
                        <a:rPr lang="en-US" sz="2800" b="1" i="0">
                          <a:solidFill>
                            <a:srgbClr val="7030A0"/>
                          </a:solidFill>
                          <a:latin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𝐢</m:t>
                          </m:r>
                        </m:e>
                        <m:sup>
                          <m:r>
                            <a:rPr lang="en-US" sz="2800" b="1" i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𝐭𝐡</m:t>
                          </m:r>
                        </m:sup>
                      </m:sSup>
                      <m:r>
                        <a:rPr lang="en-US" sz="2800" b="1" i="0">
                          <a:solidFill>
                            <a:srgbClr val="7030A0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2800" b="1" i="0">
                          <a:solidFill>
                            <a:srgbClr val="7030A0"/>
                          </a:solidFill>
                          <a:latin typeface="Cambria Math" charset="0"/>
                        </a:rPr>
                        <m:t>𝐬𝐮𝐛𝐢𝐧𝐭𝐞𝐫𝐯𝐚𝐥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latin typeface="Cambria Math" charset="0"/>
                        </a:rPr>
                        <m:t>𝒇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US" sz="2800" b="1" i="0">
                                  <a:latin typeface="Cambria Math" charset="0"/>
                                </a:rPr>
                                <m:t>𝐢</m:t>
                              </m:r>
                            </m:sub>
                          </m:sSub>
                        </m:e>
                      </m:d>
                      <m:r>
                        <a:rPr lang="en-US" sz="2800" b="1" i="1">
                          <a:latin typeface="Cambria Math" charset="0"/>
                        </a:rPr>
                        <m:t>=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𝐌𝐚𝐱𝐢</m:t>
                      </m:r>
                      <m:r>
                        <a:rPr lang="en-US" sz="2800" b="1" i="0">
                          <a:solidFill>
                            <a:srgbClr val="7030A0"/>
                          </a:solidFill>
                          <a:latin typeface="Cambria Math" charset="0"/>
                        </a:rPr>
                        <m:t>𝐦𝐮𝐦</m:t>
                      </m:r>
                      <m:r>
                        <a:rPr lang="en-US" sz="2800" b="1" i="0">
                          <a:solidFill>
                            <a:srgbClr val="7030A0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2800" b="1" i="0">
                          <a:solidFill>
                            <a:srgbClr val="7030A0"/>
                          </a:solidFill>
                          <a:latin typeface="Cambria Math" charset="0"/>
                        </a:rPr>
                        <m:t>𝐯𝐚𝐥𝐮𝐞</m:t>
                      </m:r>
                      <m:r>
                        <a:rPr lang="en-US" sz="2800" b="1" i="0">
                          <a:solidFill>
                            <a:srgbClr val="7030A0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2800" b="1" i="0">
                          <a:solidFill>
                            <a:srgbClr val="7030A0"/>
                          </a:solidFill>
                          <a:latin typeface="Cambria Math" charset="0"/>
                        </a:rPr>
                        <m:t>𝐨𝐟</m:t>
                      </m:r>
                      <m:r>
                        <a:rPr lang="en-US" sz="2800" b="1" i="0">
                          <a:solidFill>
                            <a:srgbClr val="7030A0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charset="0"/>
                        </a:rPr>
                        <m:t>𝒇</m:t>
                      </m:r>
                      <m:d>
                        <m:dPr>
                          <m:ctrlP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lang="en-US" sz="2800" b="1" i="0">
                          <a:solidFill>
                            <a:srgbClr val="7030A0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2800" b="1" i="0">
                          <a:solidFill>
                            <a:srgbClr val="7030A0"/>
                          </a:solidFill>
                          <a:latin typeface="Cambria Math" charset="0"/>
                        </a:rPr>
                        <m:t>𝐢𝐧</m:t>
                      </m:r>
                      <m:r>
                        <a:rPr lang="en-US" sz="2800" b="1" i="0">
                          <a:solidFill>
                            <a:srgbClr val="7030A0"/>
                          </a:solidFill>
                          <a:latin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𝐢</m:t>
                          </m:r>
                        </m:e>
                        <m:sup>
                          <m:r>
                            <a:rPr lang="en-US" sz="2800" b="1" i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𝐭𝐡</m:t>
                          </m:r>
                        </m:sup>
                      </m:sSup>
                      <m:r>
                        <a:rPr lang="en-US" sz="2800" b="1" i="0">
                          <a:solidFill>
                            <a:srgbClr val="7030A0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2800" b="1" i="0">
                          <a:solidFill>
                            <a:srgbClr val="7030A0"/>
                          </a:solidFill>
                          <a:latin typeface="Cambria Math" charset="0"/>
                        </a:rPr>
                        <m:t>𝐬𝐮𝐛𝐢𝐧𝐭𝐞𝐫𝐯𝐚𝐥</m:t>
                      </m:r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09800"/>
                <a:ext cx="9144000" cy="3803605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912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sz="3200" b="1" dirty="0"/>
              <a:t>This question is easy to answer for regions with straight sides.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524000"/>
            <a:ext cx="9144000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sz="3200" b="1" dirty="0"/>
              <a:t>For a rectangle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the area is defined as the product of the length and the width.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124200"/>
            <a:ext cx="9144000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sz="3200" b="1" dirty="0"/>
              <a:t>The area of a triangle is half the base times the height.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4697409"/>
                <a:ext cx="9144000" cy="2160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40000"/>
                  </a:lnSpc>
                  <a:buFont typeface="Wingdings" panose="05000000000000000000" pitchFamily="2" charset="2"/>
                  <a:buChar char="§"/>
                </a:pPr>
                <a:r>
                  <a:rPr lang="en-US" sz="3200" b="1" dirty="0"/>
                  <a:t>The area of a polygon is found by dividing it into triangles and adding the areas of the triangles. (see </a:t>
                </a:r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/>
                  <a:t>)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97409"/>
                <a:ext cx="9144000" cy="2160591"/>
              </a:xfrm>
              <a:prstGeom prst="rect">
                <a:avLst/>
              </a:prstGeom>
              <a:blipFill>
                <a:blip r:embed="rId2"/>
                <a:stretch>
                  <a:fillRect l="-1467" r="-1667" b="-5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248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9144000" cy="2364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Next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define an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𝐢𝐧𝐬𝐜𝐫𝐢𝐛𝐞𝐝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𝐫𝐞𝐜𝐭𝐚𝐧𝐠𝐥𝐞</m:t>
                    </m:r>
                  </m:oMath>
                </a14:m>
                <a:r>
                  <a:rPr lang="en-US" sz="3200" b="1" dirty="0"/>
                  <a:t> lying inside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0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𝐢</m:t>
                        </m:r>
                      </m:e>
                      <m:sup>
                        <m:r>
                          <a:rPr lang="en-US" sz="3200" b="1" i="0">
                            <a:latin typeface="Cambria Math" charset="0"/>
                          </a:rPr>
                          <m:t>𝐭𝐡</m:t>
                        </m:r>
                      </m:sup>
                    </m:sSup>
                  </m:oMath>
                </a14:m>
                <a:r>
                  <a:rPr lang="en-US" sz="3200" b="1" dirty="0"/>
                  <a:t> subregion and a </a:t>
                </a:r>
                <a:r>
                  <a:rPr lang="en-US" sz="3200" b="1" dirty="0">
                    <a:solidFill>
                      <a:schemeClr val="accent5">
                        <a:lumMod val="50000"/>
                      </a:schemeClr>
                    </a:solidFill>
                  </a:rPr>
                  <a:t>circumscribed rectangle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3200" b="1" dirty="0"/>
                  <a:t>extending outside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0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𝐢</m:t>
                        </m:r>
                      </m:e>
                      <m:sup>
                        <m:r>
                          <a:rPr lang="en-US" sz="3200" b="1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𝐭𝐡</m:t>
                        </m:r>
                      </m:sup>
                    </m:sSup>
                    <m:r>
                      <a:rPr lang="en-US" sz="3200" b="1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3200" b="1" dirty="0"/>
                  <a:t>subregion.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64365"/>
              </a:xfrm>
              <a:prstGeom prst="rect">
                <a:avLst/>
              </a:prstGeom>
              <a:blipFill>
                <a:blip r:embed="rId2"/>
                <a:stretch>
                  <a:fillRect l="-1667" r="-1667" b="-4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2590800"/>
                <a:ext cx="9144000" cy="34108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The height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𝐢</m:t>
                        </m:r>
                      </m:e>
                      <m:sup>
                        <m:r>
                          <a:rPr lang="en-US" sz="3200" b="1">
                            <a:latin typeface="Cambria Math" charset="0"/>
                          </a:rPr>
                          <m:t>𝐭𝐡</m:t>
                        </m:r>
                      </m:sup>
                    </m:sSup>
                  </m:oMath>
                </a14:m>
                <a:r>
                  <a:rPr lang="en-US" sz="3200" b="1" dirty="0"/>
                  <a:t> inscribed rectangle is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𝒇</m:t>
                    </m:r>
                    <m:d>
                      <m:d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sz="3200" b="1" i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𝐢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</a:t>
                </a:r>
              </a:p>
              <a:p>
                <a:pPr marL="457200" indent="-457200"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The height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𝐢</m:t>
                        </m:r>
                      </m:e>
                      <m:sup>
                        <m:r>
                          <a:rPr lang="en-US" sz="3200" b="1">
                            <a:latin typeface="Cambria Math" charset="0"/>
                          </a:rPr>
                          <m:t>𝐭𝐡</m:t>
                        </m:r>
                      </m:sup>
                    </m:sSup>
                  </m:oMath>
                </a14:m>
                <a:r>
                  <a:rPr lang="en-US" sz="3200" b="1" dirty="0"/>
                  <a:t> circumscribed rectangle is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charset="0"/>
                      </a:rPr>
                      <m:t>𝒇</m:t>
                    </m:r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charset="0"/>
                              </a:rPr>
                              <m:t>𝑴</m:t>
                            </m:r>
                          </m:e>
                          <m:sub>
                            <m:r>
                              <a:rPr lang="en-US" sz="3200" b="1" i="0">
                                <a:latin typeface="Cambria Math" charset="0"/>
                              </a:rPr>
                              <m:t>𝐢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90800"/>
                <a:ext cx="9144000" cy="3410806"/>
              </a:xfrm>
              <a:prstGeom prst="rect">
                <a:avLst/>
              </a:prstGeom>
              <a:blipFill>
                <a:blip r:embed="rId3"/>
                <a:stretch>
                  <a:fillRect l="-1533" r="-1667" b="-2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6184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7200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For each index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charset="0"/>
                      </a:rPr>
                      <m:t>𝐢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area of the inscribed rectangle is less than or equal to the area of the circumscribed rectangle: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2800" b="1" dirty="0"/>
                  <a:t>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800" b="1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𝐀𝐫𝐞𝐚</m:t>
                            </m:r>
                            <m:r>
                              <a:rPr lang="en-US" sz="2800" b="1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b="1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𝐨𝐟</m:t>
                            </m:r>
                            <m:r>
                              <a:rPr lang="en-US" sz="2800" b="1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b="1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𝐢𝐧𝐬𝐜𝐫𝐢𝐛𝐞𝐝</m:t>
                            </m:r>
                          </m:e>
                          <m:e>
                            <m:r>
                              <a:rPr lang="en-US" sz="2800" b="1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𝐫𝐞𝐜𝐭𝐚𝐧𝐠𝐥𝐞</m:t>
                            </m:r>
                          </m:e>
                        </m:eqArr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sz="2800" b="1" i="0" smtClean="0">
                                <a:latin typeface="Cambria Math" panose="02040503050406030204" pitchFamily="18" charset="0"/>
                              </a:rPr>
                              <m:t>𝐢</m:t>
                            </m:r>
                          </m:sub>
                        </m:sSub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28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2800" b="1" dirty="0">
                    <a:ea typeface="Cambria Math" panose="02040503050406030204" pitchFamily="18" charset="0"/>
                  </a:rPr>
                  <a:t>		 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𝑴</m:t>
                            </m:r>
                          </m:e>
                          <m:sub>
                            <m:r>
                              <a:rPr lang="en-US" sz="28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𝐢</m:t>
                            </m:r>
                          </m:sub>
                        </m:sSub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800" b="1" i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𝐀𝐫𝐞𝐚</m:t>
                            </m:r>
                            <m:r>
                              <a:rPr lang="en-US" sz="2800" b="1" i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b="1" i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𝐨𝐟</m:t>
                            </m:r>
                            <m:r>
                              <a:rPr lang="en-US" sz="2800" b="1" i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b="1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𝐜𝐢𝐫𝐜𝐮𝐦</m:t>
                            </m:r>
                            <m:r>
                              <a:rPr lang="en-US" sz="2800" b="1" i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𝐬𝐜𝐫𝐢𝐛𝐞𝐝</m:t>
                            </m:r>
                          </m:e>
                          <m:e>
                            <m:r>
                              <a:rPr lang="en-US" sz="2800" b="1" i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𝐫𝐞𝐜𝐭𝐚𝐧𝐠𝐥𝐞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3200" b="1" dirty="0"/>
                  <a:t>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720010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70774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The sum of the areas of the inscribed rectangles is called a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𝐥𝐨𝐰𝐞𝐫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𝐬𝐮𝐦</m:t>
                    </m:r>
                  </m:oMath>
                </a14:m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>
                <a:blip r:embed="rId2"/>
                <a:stretch>
                  <a:fillRect l="-1533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597369"/>
                <a:ext cx="9144000" cy="16975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𝐋𝐨𝐰𝐞𝐫</m:t>
                      </m:r>
                      <m:r>
                        <a:rPr lang="en-US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𝐬𝐮𝐦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2800" b="1" i="0" smtClean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600" b="1" dirty="0"/>
              </a:p>
              <a:p>
                <a:pPr algn="just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solidFill>
                            <a:srgbClr val="FF6699"/>
                          </a:solidFill>
                          <a:latin typeface="Cambria Math" panose="02040503050406030204" pitchFamily="18" charset="0"/>
                        </a:rPr>
                        <m:t>𝐀𝐫𝐞𝐚</m:t>
                      </m:r>
                      <m:r>
                        <a:rPr lang="en-US" sz="2400" b="1" smtClean="0">
                          <a:solidFill>
                            <a:srgbClr val="FF669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smtClean="0">
                          <a:solidFill>
                            <a:srgbClr val="FF6699"/>
                          </a:solidFill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2400" b="1" smtClean="0">
                          <a:solidFill>
                            <a:srgbClr val="FF669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smtClean="0">
                          <a:solidFill>
                            <a:srgbClr val="FF6699"/>
                          </a:solidFill>
                          <a:latin typeface="Cambria Math" panose="02040503050406030204" pitchFamily="18" charset="0"/>
                        </a:rPr>
                        <m:t>𝐢𝐧𝐬𝐜𝐫𝐢𝐛𝐞𝐝</m:t>
                      </m:r>
                      <m:r>
                        <a:rPr lang="en-US" sz="2400" b="1" smtClean="0">
                          <a:solidFill>
                            <a:srgbClr val="FF669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smtClean="0">
                          <a:solidFill>
                            <a:srgbClr val="FF6699"/>
                          </a:solidFill>
                          <a:latin typeface="Cambria Math" panose="02040503050406030204" pitchFamily="18" charset="0"/>
                        </a:rPr>
                        <m:t>𝐫𝐞𝐜𝐭𝐚𝐧𝐠𝐥𝐞𝐬</m:t>
                      </m:r>
                    </m:oMath>
                  </m:oMathPara>
                </a14:m>
                <a:endParaRPr lang="en-US" sz="3200" b="1" dirty="0">
                  <a:solidFill>
                    <a:srgbClr val="FF6699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7369"/>
                <a:ext cx="9144000" cy="1697516"/>
              </a:xfrm>
              <a:prstGeom prst="rect">
                <a:avLst/>
              </a:prstGeom>
              <a:blipFill>
                <a:blip r:embed="rId3"/>
                <a:stretch>
                  <a:fillRect b="-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3367045"/>
                <a:ext cx="9144000" cy="14942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The sum of the areas of the circumscribed rectangles is called an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𝐮𝐩𝐩𝐞𝐫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𝐬𝐮𝐦</m:t>
                    </m:r>
                  </m:oMath>
                </a14:m>
                <a:endParaRPr lang="en-US" sz="32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67045"/>
                <a:ext cx="9144000" cy="1494255"/>
              </a:xfrm>
              <a:prstGeom prst="rect">
                <a:avLst/>
              </a:prstGeom>
              <a:blipFill>
                <a:blip r:embed="rId4"/>
                <a:stretch>
                  <a:fillRect l="-1533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4856378"/>
                <a:ext cx="9144000" cy="1635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𝐔𝐩𝐩𝐞𝐫</m:t>
                      </m:r>
                      <m:r>
                        <a:rPr lang="en-US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𝐬𝐮𝐦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 =</m:t>
                      </m:r>
                      <m:nary>
                        <m:naryPr>
                          <m:chr m:val="∑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US" sz="2800" b="1" i="0" smtClean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600" b="1" dirty="0"/>
              </a:p>
              <a:p>
                <a:pPr algn="just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solidFill>
                            <a:srgbClr val="FF6699"/>
                          </a:solidFill>
                          <a:latin typeface="Cambria Math" panose="02040503050406030204" pitchFamily="18" charset="0"/>
                        </a:rPr>
                        <m:t>𝐀𝐫𝐞𝐚</m:t>
                      </m:r>
                      <m:r>
                        <a:rPr lang="en-US" sz="2400" b="1" smtClean="0">
                          <a:solidFill>
                            <a:srgbClr val="FF669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smtClean="0">
                          <a:solidFill>
                            <a:srgbClr val="FF6699"/>
                          </a:solidFill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2400" b="1" smtClean="0">
                          <a:solidFill>
                            <a:srgbClr val="FF669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smtClean="0">
                          <a:solidFill>
                            <a:srgbClr val="FF6699"/>
                          </a:solidFill>
                          <a:latin typeface="Cambria Math" panose="02040503050406030204" pitchFamily="18" charset="0"/>
                        </a:rPr>
                        <m:t>𝐜𝐢𝐫𝐜𝐮𝐦𝐬𝐜𝐫𝐢𝐛𝐞𝐝</m:t>
                      </m:r>
                      <m:r>
                        <a:rPr lang="en-US" sz="2400" b="1" smtClean="0">
                          <a:solidFill>
                            <a:srgbClr val="FF669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smtClean="0">
                          <a:solidFill>
                            <a:srgbClr val="FF6699"/>
                          </a:solidFill>
                          <a:latin typeface="Cambria Math" panose="02040503050406030204" pitchFamily="18" charset="0"/>
                        </a:rPr>
                        <m:t>𝐫𝐞𝐜𝐭𝐚𝐧𝐠𝐥𝐞𝐬</m:t>
                      </m:r>
                    </m:oMath>
                  </m:oMathPara>
                </a14:m>
                <a:endParaRPr lang="en-US" sz="2400" b="1" dirty="0">
                  <a:solidFill>
                    <a:srgbClr val="FF6699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856378"/>
                <a:ext cx="9144000" cy="1635961"/>
              </a:xfrm>
              <a:prstGeom prst="rect">
                <a:avLst/>
              </a:prstGeom>
              <a:blipFill>
                <a:blip r:embed="rId5"/>
                <a:stretch>
                  <a:fillRect b="-4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056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9415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0" y="4221540"/>
                <a:ext cx="9144000" cy="14927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From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𝟏𝟑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can see that the lower sum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𝒔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𝒏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3200" b="1" dirty="0"/>
                  <a:t>is less than or equal to the upper sum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𝑺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𝒏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200" b="1" dirty="0"/>
                  <a:t>. 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21540"/>
                <a:ext cx="9144000" cy="1492781"/>
              </a:xfrm>
              <a:prstGeom prst="rect">
                <a:avLst/>
              </a:prstGeom>
              <a:blipFill>
                <a:blip r:embed="rId3"/>
                <a:stretch>
                  <a:fillRect l="-1667" r="-1667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39777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/>
                  <a:t>Moreover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actual area of the region lies between these two sums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charset="0"/>
                            </a:rPr>
                            <m:t>𝒏</m:t>
                          </m:r>
                        </m:e>
                      </m:d>
                      <m:r>
                        <a:rPr lang="en-US" sz="2800" b="1" i="1">
                          <a:latin typeface="Cambria Math" charset="0"/>
                        </a:rPr>
                        <m:t>&lt;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0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𝐀𝐫𝐞𝐚</m:t>
                          </m:r>
                          <m:r>
                            <a:rPr lang="en-US" sz="2800" b="1" i="0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2800" b="1" i="0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𝐨𝐟</m:t>
                          </m:r>
                          <m:r>
                            <a:rPr lang="en-US" sz="2800" b="1" i="0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2800" b="1" i="0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𝐑𝐞𝐠𝐢𝐨𝐧</m:t>
                          </m:r>
                        </m:e>
                      </m:d>
                      <m:r>
                        <a:rPr lang="en-US" sz="2800" b="1" i="1">
                          <a:latin typeface="Cambria Math" charset="0"/>
                        </a:rPr>
                        <m:t>&lt;</m:t>
                      </m:r>
                      <m:r>
                        <a:rPr lang="en-US" sz="2800" b="1" i="1">
                          <a:latin typeface="Cambria Math" charset="0"/>
                        </a:rPr>
                        <m:t>𝑺</m:t>
                      </m:r>
                      <m:r>
                        <a:rPr lang="en-US" sz="2800" b="1" i="1">
                          <a:latin typeface="Cambria Math" charset="0"/>
                        </a:rPr>
                        <m:t>(</m:t>
                      </m:r>
                      <m:r>
                        <a:rPr lang="en-US" sz="2800" b="1" i="1">
                          <a:latin typeface="Cambria Math" charset="0"/>
                        </a:rPr>
                        <m:t>𝒏</m:t>
                      </m:r>
                      <m:r>
                        <a:rPr lang="en-US" sz="2800" b="1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215991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446012"/>
                <a:ext cx="9144000" cy="380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Finding Upper and Lower Sums for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								a Region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 the upper and lower sums for the region bounded by the graph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𝒇</m:t>
                    </m:r>
                    <m:d>
                      <m:d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sz="3200" b="1" i="1">
                        <a:solidFill>
                          <a:srgbClr val="002060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3200" b="1" dirty="0"/>
                  <a:t> and the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 between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𝟎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3200" b="1" dirty="0"/>
                  <a:t>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𝟐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46012"/>
                <a:ext cx="9144000" cy="3802388"/>
              </a:xfrm>
              <a:prstGeom prst="rect">
                <a:avLst/>
              </a:prstGeom>
              <a:blipFill>
                <a:blip r:embed="rId3"/>
                <a:stretch>
                  <a:fillRect l="-1667" r="-2067" b="-2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354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880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To begin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partition the interval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[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𝟎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,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𝟐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sz="3200" b="1" dirty="0">
                    <a:solidFill>
                      <a:srgbClr val="00B0F0"/>
                    </a:solidFill>
                  </a:rPr>
                  <a:t> </a:t>
                </a:r>
                <a:r>
                  <a:rPr lang="en-US" sz="3200" b="1" dirty="0"/>
                  <a:t>into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𝒏</m:t>
                    </m:r>
                  </m:oMath>
                </a14:m>
                <a:r>
                  <a:rPr lang="en-US" sz="3200" b="1" dirty="0"/>
                  <a:t> subintervals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each of width 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latin typeface="Cambria Math" charset="0"/>
                          <a:ea typeface="Cambria Math"/>
                        </a:rPr>
                        <m:t>∆</m:t>
                      </m:r>
                      <m:r>
                        <a:rPr lang="en-US" sz="2800" b="1" i="1">
                          <a:latin typeface="Cambria Math" charset="0"/>
                          <a:ea typeface="Cambria Math"/>
                        </a:rPr>
                        <m:t>𝒙</m:t>
                      </m:r>
                      <m:r>
                        <a:rPr lang="en-US" sz="2800" b="1" i="1">
                          <a:latin typeface="Cambria Math" charset="0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 charset="0"/>
                              <a:ea typeface="Cambria Math"/>
                            </a:rPr>
                            <m:t>𝒃</m:t>
                          </m:r>
                          <m:r>
                            <a:rPr lang="en-US" sz="2800" b="1" i="1">
                              <a:latin typeface="Cambria Math" charset="0"/>
                              <a:ea typeface="Cambria Math"/>
                            </a:rPr>
                            <m:t>−</m:t>
                          </m:r>
                          <m:r>
                            <a:rPr lang="en-US" sz="2800" b="1" i="1">
                              <a:latin typeface="Cambria Math" charset="0"/>
                              <a:ea typeface="Cambria Math"/>
                            </a:rPr>
                            <m:t>𝒂</m:t>
                          </m:r>
                        </m:num>
                        <m:den>
                          <m:r>
                            <a:rPr lang="en-US" sz="2800" b="1" i="1">
                              <a:latin typeface="Cambria Math" charset="0"/>
                              <a:ea typeface="Cambria Math"/>
                            </a:rPr>
                            <m:t>𝒏</m:t>
                          </m:r>
                        </m:den>
                      </m:f>
                      <m:r>
                        <a:rPr lang="en-US" sz="2800" b="1" i="1">
                          <a:latin typeface="Cambria Math" charset="0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 charset="0"/>
                              <a:ea typeface="Cambria Math"/>
                            </a:rPr>
                            <m:t>𝟐</m:t>
                          </m:r>
                          <m:r>
                            <a:rPr lang="en-US" sz="2800" b="1" i="1">
                              <a:latin typeface="Cambria Math" charset="0"/>
                              <a:ea typeface="Cambria Math"/>
                            </a:rPr>
                            <m:t>−</m:t>
                          </m:r>
                          <m:r>
                            <a:rPr lang="en-US" sz="2800" b="1" i="1">
                              <a:latin typeface="Cambria Math" charset="0"/>
                              <a:ea typeface="Cambria Math"/>
                            </a:rPr>
                            <m:t>𝟎</m:t>
                          </m:r>
                        </m:num>
                        <m:den>
                          <m:r>
                            <a:rPr lang="en-US" sz="2800" b="1" i="1">
                              <a:latin typeface="Cambria Math" charset="0"/>
                              <a:ea typeface="Cambria Math"/>
                            </a:rPr>
                            <m:t>𝒏</m:t>
                          </m:r>
                        </m:den>
                      </m:f>
                      <m:r>
                        <a:rPr lang="en-US" sz="2800" b="1" i="1">
                          <a:latin typeface="Cambria Math" charset="0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 charset="0"/>
                              <a:ea typeface="Cambria Math"/>
                            </a:rPr>
                            <m:t>𝟐</m:t>
                          </m:r>
                        </m:num>
                        <m:den>
                          <m:r>
                            <a:rPr lang="en-US" sz="2800" b="1" i="1">
                              <a:latin typeface="Cambria Math" charset="0"/>
                              <a:ea typeface="Cambria Math"/>
                            </a:rPr>
                            <m:t>𝒏</m:t>
                          </m:r>
                        </m:den>
                      </m:f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880532"/>
              </a:xfrm>
              <a:prstGeom prst="rect">
                <a:avLst/>
              </a:prstGeom>
              <a:blipFill>
                <a:blip r:embed="rId2"/>
                <a:stretch>
                  <a:fillRect l="-1800" t="-2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0" y="3072348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Because</a:t>
                </a:r>
                <a:r>
                  <a:rPr lang="ru-RU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𝒇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200" b="1" dirty="0"/>
                  <a:t> is increasing on the interval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charset="0"/>
                      </a:rPr>
                      <m:t>[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𝟎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,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𝟐</m:t>
                    </m:r>
                    <m:r>
                      <a:rPr lang="en-US" sz="3200" b="1" i="1">
                        <a:latin typeface="Cambria Math" charset="0"/>
                      </a:rPr>
                      <m:t>]</m:t>
                    </m:r>
                  </m:oMath>
                </a14:m>
                <a:endParaRPr lang="en-US" sz="3200" b="1" dirty="0"/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the minimum value on each subinterval occurs at the left endpoint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200" b="1" dirty="0"/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the maximum value occurs at the right endpoint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72348"/>
                <a:ext cx="9144000" cy="3785652"/>
              </a:xfrm>
              <a:prstGeom prst="rect">
                <a:avLst/>
              </a:prstGeom>
              <a:blipFill>
                <a:blip r:embed="rId3"/>
                <a:stretch>
                  <a:fillRect l="-1667" r="-1667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66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179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C00000"/>
                    </a:solidFill>
                  </a:rPr>
                  <a:t>Left endpoints</a:t>
                </a:r>
                <a:r>
                  <a:rPr lang="en-US" sz="2800" b="1" dirty="0"/>
                  <a:t>				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Right endpoints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𝐢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num>
                          <m:den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den>
                        </m:f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𝐢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den>
                    </m:f>
                  </m:oMath>
                </a14:m>
                <a:r>
                  <a:rPr lang="en-US" sz="2800" b="1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𝐢</m:t>
                    </m:r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num>
                          <m:den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den>
                        </m:f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𝐢</m:t>
                        </m:r>
                      </m:num>
                      <m:den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den>
                    </m:f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798313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7400"/>
            <a:ext cx="4286250" cy="4800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900" y="2124075"/>
            <a:ext cx="422910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122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9144000" cy="2497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Using the right endpoints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upper sum is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US" sz="2800" b="1" i="0" smtClean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num>
                                <m:den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num>
                                <m:den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497735"/>
              </a:xfrm>
              <a:prstGeom prst="rect">
                <a:avLst/>
              </a:prstGeom>
              <a:blipFill>
                <a:blip r:embed="rId2"/>
                <a:stretch>
                  <a:fillRect l="-1800" t="-3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2848171"/>
                <a:ext cx="9144000" cy="1266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2800" b="1" i="0" smtClean="0"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num>
                                    <m:den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num>
                                <m:den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p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0" smtClean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48171"/>
                <a:ext cx="9144000" cy="12666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4435215"/>
                <a:ext cx="9144000" cy="1051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𝟖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den>
                          </m:f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35215"/>
                <a:ext cx="9144000" cy="105118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0" y="5805354"/>
                <a:ext cx="9144000" cy="900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8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𝐮𝐩𝐩𝐞𝐫</m:t>
                      </m:r>
                      <m:r>
                        <a:rPr lang="en-US" sz="28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𝐬𝐮𝐦</m:t>
                      </m:r>
                    </m:oMath>
                  </m:oMathPara>
                </a14:m>
                <a:endParaRPr lang="en-US" sz="2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805354"/>
                <a:ext cx="9144000" cy="90024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678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5746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 </a:t>
                </a:r>
              </a:p>
              <a:p>
                <a:pPr algn="just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sz="3200" b="1" dirty="0"/>
                  <a:t>Using the left endpoints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lower sum is</a:t>
                </a:r>
                <a:endParaRPr lang="en-US" sz="2800" b="1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2800" b="1" i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b="1" i="0"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num>
                                <m:den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574679"/>
              </a:xfrm>
              <a:prstGeom prst="rect">
                <a:avLst/>
              </a:prstGeom>
              <a:blipFill>
                <a:blip r:embed="rId2"/>
                <a:stretch>
                  <a:fillRect l="-1800" t="-3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771971"/>
                <a:ext cx="9144000" cy="1266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800" b="1" i="0"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num>
                                <m:den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p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800" b="1" i="0" smtClean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71971"/>
                <a:ext cx="9144000" cy="12666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295971"/>
                <a:ext cx="9144000" cy="1266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𝟖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1" i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nary>
                            <m:naryPr>
                              <m:chr m:val="∑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1" i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r>
                                <a:rPr lang="en-US" sz="2800" b="1" i="0" smtClean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e>
                          </m:nary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1" i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nary>
                        </m:e>
                      </m:d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95971"/>
                <a:ext cx="9144000" cy="12666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5804506"/>
                <a:ext cx="9144000" cy="1053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d>
                                <m:d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den>
                          </m:f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d>
                                    <m:d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=…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804506"/>
                <a:ext cx="9144000" cy="10534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961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6068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 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8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𝐥𝐨𝐰𝐞𝐫</m:t>
                      </m:r>
                      <m:r>
                        <a:rPr lang="en-US" sz="28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𝐬𝐮𝐦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606867"/>
              </a:xfrm>
              <a:prstGeom prst="rect">
                <a:avLst/>
              </a:prstGeom>
              <a:blipFill rotWithShape="0">
                <a:blip r:embed="rId2"/>
                <a:stretch>
                  <a:fillRect l="-1800" t="-3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596833"/>
                <a:ext cx="9144000" cy="4261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This example illustrates some important things about lower and upper sums: </a:t>
                </a:r>
              </a:p>
              <a:p>
                <a:pPr marL="514350" indent="-514350" algn="just">
                  <a:lnSpc>
                    <a:spcPct val="150000"/>
                  </a:lnSpc>
                  <a:buFont typeface="+mj-lt"/>
                  <a:buAutoNum type="arabicParenR"/>
                </a:pPr>
                <a:r>
                  <a:rPr lang="en-US" sz="3200" b="1" dirty="0"/>
                  <a:t>Notice that for any value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𝒏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lower sum is less than (or equal to) the upper sum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i.e.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𝟖</m:t>
                          </m:r>
                        </m:num>
                        <m:den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sz="2800" b="1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𝟑</m:t>
                          </m:r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𝟖</m:t>
                          </m:r>
                        </m:num>
                        <m:den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𝟑</m:t>
                          </m:r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96833"/>
                <a:ext cx="9144000" cy="4261167"/>
              </a:xfrm>
              <a:prstGeom prst="rect">
                <a:avLst/>
              </a:prstGeom>
              <a:blipFill>
                <a:blip r:embed="rId3"/>
                <a:stretch>
                  <a:fillRect l="-2000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635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3001545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It is not so easy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however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to find the area of a region with curved sides.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754145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We all have an intuitive idea of what the area of a region is.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9144000" cy="234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6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difference between these two sums lessens as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𝒏</m:t>
                    </m:r>
                  </m:oMath>
                </a14:m>
                <a:r>
                  <a:rPr lang="en-US" sz="3200" b="1" dirty="0"/>
                  <a:t> increases.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062103"/>
              </a:xfrm>
              <a:prstGeom prst="rect">
                <a:avLst/>
              </a:prstGeom>
              <a:blipFill>
                <a:blip r:embed="rId2"/>
                <a:stretch>
                  <a:fillRect l="-1800" t="-4142" r="-1667" b="-5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2226823"/>
                <a:ext cx="9144000" cy="4326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/>
                  <a:t>In fact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when you take the limits as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𝒏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→∞,</m:t>
                    </m:r>
                  </m:oMath>
                </a14:m>
                <a:r>
                  <a:rPr lang="en-US" sz="3200" b="1" dirty="0">
                    <a:solidFill>
                      <a:srgbClr val="002060"/>
                    </a:solidFill>
                  </a:rPr>
                  <a:t> </a:t>
                </a:r>
                <a:r>
                  <a:rPr lang="en-US" sz="3200" b="1" dirty="0"/>
                  <a:t>both the lower sum and the upper sum approach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𝟖</m:t>
                        </m:r>
                      </m:num>
                      <m:den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𝟑</m:t>
                        </m:r>
                      </m:den>
                    </m:f>
                  </m:oMath>
                </a14:m>
                <a:r>
                  <a:rPr lang="en-US" sz="3200" b="1" dirty="0"/>
                  <a:t>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num>
                            <m:den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den>
                          </m:f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num>
                            <m:den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den>
                          </m:f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num>
                            <m:den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sSup>
                                <m:sSup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𝟖</m:t>
                          </m:r>
                        </m:num>
                        <m:den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</m:oMath>
                  </m:oMathPara>
                </a14:m>
                <a:endParaRPr lang="en-US" sz="28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𝑺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num>
                            <m:den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den>
                          </m:f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num>
                            <m:den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den>
                          </m:f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num>
                            <m:den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sSup>
                                <m:sSup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𝟖</m:t>
                          </m:r>
                        </m:num>
                        <m:den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26823"/>
                <a:ext cx="9144000" cy="4326377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1091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638046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Theorem 2. Limits of the Lower and Upper </a:t>
                </a:r>
              </a:p>
              <a:p>
                <a:pPr algn="just"/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								Sums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Let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𝒇</m:t>
                    </m:r>
                  </m:oMath>
                </a14:m>
                <a:r>
                  <a:rPr lang="en-US" sz="3200" b="1" dirty="0">
                    <a:solidFill>
                      <a:srgbClr val="002060"/>
                    </a:solidFill>
                  </a:rPr>
                  <a:t> b</a:t>
                </a:r>
                <a:r>
                  <a:rPr lang="en-US" sz="3200" b="1" dirty="0"/>
                  <a:t>e continuous and nonnegative on the interval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[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𝒂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,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𝒃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sz="3200" b="1" dirty="0">
                    <a:solidFill>
                      <a:schemeClr val="tx1"/>
                    </a:solidFill>
                  </a:rPr>
                  <a:t>.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limits as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sz="3200" b="1" dirty="0">
                    <a:solidFill>
                      <a:srgbClr val="002060"/>
                    </a:solidFill>
                  </a:rPr>
                  <a:t> </a:t>
                </a:r>
                <a:r>
                  <a:rPr lang="en-US" sz="3200" b="1" dirty="0"/>
                  <a:t>of both the lower and upper sums exist and are equal to each other:</a:t>
                </a:r>
              </a:p>
              <a:p>
                <a:pPr algn="just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1" i="0" smtClean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nary>
                        </m:e>
                      </m:func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1" i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b>
                                  <m:r>
                                    <a:rPr lang="en-US" sz="2800" b="1" i="0"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nary>
                        </m:e>
                      </m:func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3804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19566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0"/>
                <a:ext cx="9144000" cy="314028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Theorem 2. (continued)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Here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  <a:ea typeface="Cambria Math"/>
                      </a:rPr>
                      <m:t>∆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  <a:ea typeface="Cambria Math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  <a:ea typeface="Cambria Math"/>
                          </a:rPr>
                          <m:t>𝒃</m:t>
                        </m:r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  <a:ea typeface="Cambria Math"/>
                          </a:rPr>
                          <m:t>−</m:t>
                        </m:r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  <a:ea typeface="Cambria Math"/>
                          </a:rPr>
                          <m:t>𝒂</m:t>
                        </m:r>
                      </m:num>
                      <m:den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  <a:ea typeface="Cambria Math"/>
                          </a:rPr>
                          <m:t>𝒏</m:t>
                        </m:r>
                      </m:den>
                    </m:f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𝒇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𝒎</m:t>
                        </m:r>
                      </m:e>
                      <m:sub>
                        <m:r>
                          <a:rPr lang="en-US" sz="3200" b="1" i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𝐢</m:t>
                        </m:r>
                      </m:sub>
                    </m:sSub>
                    <m:r>
                      <a:rPr lang="en-US" sz="3200" b="1" i="1">
                        <a:solidFill>
                          <a:srgbClr val="00206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200" b="1" dirty="0">
                    <a:solidFill>
                      <a:srgbClr val="002060"/>
                    </a:solidFill>
                  </a:rPr>
                  <a:t> </a:t>
                </a:r>
                <a:r>
                  <a:rPr lang="en-US" sz="3200" b="1" dirty="0"/>
                  <a:t>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𝒇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𝑴</m:t>
                        </m:r>
                      </m:e>
                      <m:sub>
                        <m:r>
                          <a:rPr lang="en-US" sz="3200" b="1" i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𝐢</m:t>
                        </m:r>
                      </m:sub>
                    </m:sSub>
                    <m:r>
                      <a:rPr lang="en-US" sz="3200" b="1" i="1">
                        <a:solidFill>
                          <a:srgbClr val="00206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200" b="1" dirty="0">
                    <a:solidFill>
                      <a:srgbClr val="002060"/>
                    </a:solidFill>
                  </a:rPr>
                  <a:t> </a:t>
                </a:r>
                <a:r>
                  <a:rPr lang="en-US" sz="3200" b="1" dirty="0"/>
                  <a:t>are the minimum and maximum values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𝒇</m:t>
                    </m:r>
                  </m:oMath>
                </a14:m>
                <a:r>
                  <a:rPr lang="en-US" sz="3200" b="1" i="1" dirty="0"/>
                  <a:t> </a:t>
                </a:r>
                <a:r>
                  <a:rPr lang="en-US" sz="3200" b="1" dirty="0"/>
                  <a:t>on the subinterval.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1402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3635276"/>
                <a:ext cx="9144000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/>
                  <a:t>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𝐓𝐡𝐞𝐨𝐫𝐞𝐦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same limit is attained for both the minimum value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𝒇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𝒎</m:t>
                        </m:r>
                      </m:e>
                      <m:sub>
                        <m:r>
                          <a:rPr lang="en-US" sz="3200" b="1" i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𝐢</m:t>
                        </m:r>
                      </m:sub>
                    </m:sSub>
                    <m:r>
                      <a:rPr lang="en-US" sz="3200" b="1" i="1">
                        <a:solidFill>
                          <a:srgbClr val="002060"/>
                        </a:solidFill>
                        <a:latin typeface="Cambria Math" charset="0"/>
                      </a:rPr>
                      <m:t>)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3200" b="1" dirty="0"/>
                  <a:t>and the maximum value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𝒇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𝑴</m:t>
                        </m:r>
                      </m:e>
                      <m:sub>
                        <m:r>
                          <a:rPr lang="en-US" sz="3200" b="1" i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𝐢</m:t>
                        </m:r>
                      </m:sub>
                    </m:sSub>
                    <m:r>
                      <a:rPr lang="en-US" sz="3200" b="1" i="1">
                        <a:solidFill>
                          <a:srgbClr val="00206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35276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6784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36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/>
                  <a:t>So it follows from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𝐒𝐪𝐮𝐞𝐞𝐳𝐞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𝐓𝐡𝐞𝐨𝐫𝐞𝐦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</a:rPr>
                  <a:t> </a:t>
                </a:r>
                <a:r>
                  <a:rPr lang="en-US" sz="3200" b="1" dirty="0"/>
                  <a:t>that the choice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𝒙</m:t>
                    </m:r>
                  </m:oMath>
                </a14:m>
                <a:r>
                  <a:rPr lang="en-US" sz="3200" b="1" dirty="0"/>
                  <a:t>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𝐢</m:t>
                        </m:r>
                      </m:e>
                      <m:sup>
                        <m:r>
                          <a:rPr lang="en-US" sz="3200" b="1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𝐭𝐡</m:t>
                        </m:r>
                      </m:sup>
                    </m:sSup>
                  </m:oMath>
                </a14:m>
                <a:r>
                  <a:rPr lang="en-US" sz="3200" b="1" dirty="0"/>
                  <a:t> subinterval does not affect the limit.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36345"/>
              </a:xfrm>
              <a:prstGeom prst="rect">
                <a:avLst/>
              </a:prstGeom>
              <a:blipFill>
                <a:blip r:embed="rId2"/>
                <a:stretch>
                  <a:fillRect l="-1667" r="-1667" b="-4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487591"/>
                <a:ext cx="9144000" cy="30750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This means that you are free to choose an arbitrary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value in the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𝐢</m:t>
                        </m:r>
                      </m:e>
                      <m:sup>
                        <m:r>
                          <a:rPr lang="en-US" sz="3200" b="1">
                            <a:latin typeface="Cambria Math" charset="0"/>
                          </a:rPr>
                          <m:t>𝐭𝐡</m:t>
                        </m:r>
                      </m:sup>
                    </m:sSup>
                  </m:oMath>
                </a14:m>
                <a:r>
                  <a:rPr lang="en-US" sz="3200" b="1" dirty="0"/>
                  <a:t>subinterval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as shown in the following definition of the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3200" b="1" dirty="0">
                    <a:solidFill>
                      <a:schemeClr val="accent5">
                        <a:lumMod val="50000"/>
                      </a:schemeClr>
                    </a:solidFill>
                  </a:rPr>
                  <a:t>area of a region in the plane</a:t>
                </a:r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87591"/>
                <a:ext cx="9144000" cy="3075009"/>
              </a:xfrm>
              <a:prstGeom prst="rect">
                <a:avLst/>
              </a:prstGeom>
              <a:blipFill>
                <a:blip r:embed="rId3"/>
                <a:stretch>
                  <a:fillRect l="-1667" r="-1667" b="-3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500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877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Definition of the Area of a Region in the Plane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2800" b="1" dirty="0"/>
                  <a:t>Let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𝒇</m:t>
                    </m:r>
                  </m:oMath>
                </a14:m>
                <a:r>
                  <a:rPr lang="en-US" sz="2800" b="1" dirty="0"/>
                  <a:t> be continuous and nonnegative on the interval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[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𝒂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𝒃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sz="2800" b="1" dirty="0">
                    <a:solidFill>
                      <a:srgbClr val="00B0F0"/>
                    </a:solidFill>
                  </a:rPr>
                  <a:t> </a:t>
                </a:r>
                <a:r>
                  <a:rPr lang="en-US" sz="2800" b="1" dirty="0"/>
                  <a:t>(see 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28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0" dirty="0" smtClean="0">
                        <a:latin typeface="Cambria Math" panose="02040503050406030204" pitchFamily="18" charset="0"/>
                      </a:rPr>
                      <m:t>𝟏𝟒</m:t>
                    </m:r>
                  </m:oMath>
                </a14:m>
                <a:r>
                  <a:rPr lang="en-US" sz="2800" b="1" dirty="0"/>
                  <a:t>).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877437"/>
              </a:xfrm>
              <a:prstGeom prst="rect">
                <a:avLst/>
              </a:prstGeom>
              <a:blipFill>
                <a:blip r:embed="rId2"/>
                <a:stretch>
                  <a:fillRect l="-1800" t="-4545" r="-1333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583" y="2743200"/>
            <a:ext cx="3625418" cy="411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062777"/>
                <a:ext cx="5410200" cy="47952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800" b="1" dirty="0"/>
                  <a:t>The area of the region bounded by the graph of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𝒇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the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𝒙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800" b="1" dirty="0"/>
                  <a:t>axis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and the vertical lines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charset="0"/>
                      </a:rPr>
                      <m:t>𝐱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𝒂</m:t>
                    </m:r>
                  </m:oMath>
                </a14:m>
                <a:r>
                  <a:rPr lang="en-US" sz="28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800" b="1" dirty="0"/>
                  <a:t>and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charset="0"/>
                      </a:rPr>
                      <m:t>𝐱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𝒃</m:t>
                    </m:r>
                  </m:oMath>
                </a14:m>
                <a:r>
                  <a:rPr lang="en-US" sz="28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800" b="1" dirty="0"/>
                  <a:t>is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𝐀𝐫𝐞𝐚</m:t>
                      </m:r>
                      <m:r>
                        <a:rPr lang="en-US" sz="2800" b="1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800" b="1" i="0">
                                  <a:latin typeface="Cambria Math" charset="0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lang="en-US" sz="2800" b="1" i="1">
                                  <a:latin typeface="Cambria Math" charset="0"/>
                                </a:rPr>
                                <m:t>𝒏</m:t>
                              </m:r>
                              <m:r>
                                <a:rPr lang="en-US" sz="2800" b="1" i="1">
                                  <a:latin typeface="Cambria Math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1" i="0">
                                  <a:latin typeface="Cambria Math" charset="0"/>
                                </a:rPr>
                                <m:t>𝐢</m:t>
                              </m:r>
                              <m:r>
                                <a:rPr lang="en-US" sz="2800" b="1" i="1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2800" b="1" i="1">
                                  <a:latin typeface="Cambria Math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2800" b="1" i="1">
                                  <a:latin typeface="Cambria Math" charset="0"/>
                                </a:rPr>
                                <m:t>𝒏</m:t>
                              </m:r>
                            </m:sup>
                            <m:e>
                              <m:r>
                                <a:rPr lang="en-US" sz="2800" b="1" i="1">
                                  <a:latin typeface="Cambria Math" charset="0"/>
                                </a:rPr>
                                <m:t>𝒇</m:t>
                              </m:r>
                              <m:r>
                                <a:rPr lang="en-US" sz="2800" b="1" i="1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sz="2800" b="1" i="0">
                                      <a:latin typeface="Cambria Math" charset="0"/>
                                    </a:rPr>
                                    <m:t>𝐢</m:t>
                                  </m:r>
                                </m:sub>
                              </m:sSub>
                              <m:r>
                                <a:rPr lang="en-US" sz="2800" b="1" i="1">
                                  <a:latin typeface="Cambria Math" charset="0"/>
                                </a:rPr>
                                <m:t>)</m:t>
                              </m:r>
                              <m:r>
                                <a:rPr lang="en-US" sz="2800" b="1" i="1">
                                  <a:latin typeface="Cambria Math" charset="0"/>
                                  <a:ea typeface="Cambria Math"/>
                                </a:rPr>
                                <m:t>∆</m:t>
                              </m:r>
                              <m:r>
                                <a:rPr lang="en-US" sz="2800" b="1" i="1">
                                  <a:latin typeface="Cambria Math" charset="0"/>
                                  <a:ea typeface="Cambria Math"/>
                                </a:rPr>
                                <m:t>𝒙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8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2800" b="1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charset="0"/>
                          </a:rPr>
                          <m:t>𝒙</m:t>
                        </m:r>
                      </m:e>
                      <m:sub>
                        <m:r>
                          <a:rPr lang="en-US" sz="2800" b="1" i="0">
                            <a:latin typeface="Cambria Math" charset="0"/>
                          </a:rPr>
                          <m:t>𝐢</m:t>
                        </m:r>
                        <m:r>
                          <a:rPr lang="en-US" sz="2800" b="1" i="0">
                            <a:latin typeface="Cambria Math" charset="0"/>
                          </a:rPr>
                          <m:t>−</m:t>
                        </m:r>
                        <m:r>
                          <a:rPr lang="en-US" sz="2800" b="1" i="0">
                            <a:latin typeface="Cambria Math" charset="0"/>
                          </a:rPr>
                          <m:t>𝟏</m:t>
                        </m:r>
                      </m:sub>
                    </m:sSub>
                    <m:r>
                      <a:rPr lang="en-US" sz="2800" b="1" i="1">
                        <a:latin typeface="Cambria Math" charset="0"/>
                      </a:rPr>
                      <m:t>&lt;</m:t>
                    </m:r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charset="0"/>
                          </a:rPr>
                          <m:t>𝒄</m:t>
                        </m:r>
                      </m:e>
                      <m:sub>
                        <m:r>
                          <a:rPr lang="en-US" sz="2800" b="1" i="0">
                            <a:latin typeface="Cambria Math" charset="0"/>
                          </a:rPr>
                          <m:t>𝐢</m:t>
                        </m:r>
                      </m:sub>
                    </m:sSub>
                    <m:r>
                      <a:rPr lang="en-US" sz="2800" b="1" i="1">
                        <a:latin typeface="Cambria Math" charset="0"/>
                      </a:rPr>
                      <m:t>&lt;</m:t>
                    </m:r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charset="0"/>
                          </a:rPr>
                          <m:t>𝒙</m:t>
                        </m:r>
                      </m:e>
                      <m:sub>
                        <m:r>
                          <a:rPr lang="en-US" sz="2800" b="1" i="0">
                            <a:latin typeface="Cambria Math" charset="0"/>
                          </a:rPr>
                          <m:t>𝐢</m:t>
                        </m:r>
                      </m:sub>
                    </m:sSub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 charset="0"/>
                        <a:ea typeface="Cambria Math"/>
                      </a:rPr>
                      <m:t>∆</m:t>
                    </m:r>
                    <m:r>
                      <a:rPr lang="en-US" sz="2800" b="1" i="1" dirty="0">
                        <a:latin typeface="Cambria Math" charset="0"/>
                        <a:ea typeface="Cambria Math"/>
                      </a:rPr>
                      <m:t>𝒙</m:t>
                    </m:r>
                    <m:r>
                      <a:rPr lang="en-US" sz="2800" b="1" i="1" dirty="0">
                        <a:latin typeface="Cambria Math" charset="0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sz="2800" b="1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2800" b="1" i="1" dirty="0">
                            <a:latin typeface="Cambria Math" charset="0"/>
                            <a:ea typeface="Cambria Math"/>
                          </a:rPr>
                          <m:t>𝒃</m:t>
                        </m:r>
                        <m:r>
                          <a:rPr lang="en-US" sz="2800" b="1" i="1" dirty="0">
                            <a:latin typeface="Cambria Math" charset="0"/>
                            <a:ea typeface="Cambria Math"/>
                          </a:rPr>
                          <m:t>−</m:t>
                        </m:r>
                        <m:r>
                          <a:rPr lang="en-US" sz="2800" b="1" i="1" dirty="0">
                            <a:latin typeface="Cambria Math" charset="0"/>
                            <a:ea typeface="Cambria Math"/>
                          </a:rPr>
                          <m:t>𝒂</m:t>
                        </m:r>
                      </m:num>
                      <m:den>
                        <m:r>
                          <a:rPr lang="en-US" sz="2800" b="1" i="1" dirty="0">
                            <a:latin typeface="Cambria Math" charset="0"/>
                            <a:ea typeface="Cambria Math"/>
                          </a:rPr>
                          <m:t>𝒏</m:t>
                        </m:r>
                      </m:den>
                    </m:f>
                  </m:oMath>
                </a14:m>
                <a:r>
                  <a:rPr lang="en-US" sz="2800" b="1" dirty="0"/>
                  <a:t>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62777"/>
                <a:ext cx="5410200" cy="4795223"/>
              </a:xfrm>
              <a:prstGeom prst="rect">
                <a:avLst/>
              </a:prstGeom>
              <a:blipFill>
                <a:blip r:embed="rId4"/>
                <a:stretch>
                  <a:fillRect l="-2252" r="-2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25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5772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5. Finding Area by the Limit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							    Definition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 the area of the region bounded by the graph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𝒇</m:t>
                    </m:r>
                    <m:d>
                      <m:d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sz="3200" b="1" i="1">
                        <a:solidFill>
                          <a:srgbClr val="002060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𝟑</m:t>
                        </m:r>
                      </m:sup>
                    </m:sSup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and the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vertical lines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charset="0"/>
                      </a:rPr>
                      <m:t>𝐱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𝟎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</a:rPr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and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charset="0"/>
                      </a:rPr>
                      <m:t>𝐱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𝟏</m:t>
                    </m:r>
                  </m:oMath>
                </a14:m>
                <a:r>
                  <a:rPr lang="en-US" sz="3200" b="1" dirty="0">
                    <a:solidFill>
                      <a:srgbClr val="002060"/>
                    </a:solidFill>
                  </a:rPr>
                  <a:t> </a:t>
                </a:r>
                <a:endParaRPr lang="en-US" sz="3200" b="1" dirty="0">
                  <a:solidFill>
                    <a:srgbClr val="0070C0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(see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𝟏𝟓</m:t>
                    </m:r>
                  </m:oMath>
                </a14:m>
                <a:r>
                  <a:rPr lang="en-US" sz="3200" b="1" dirty="0"/>
                  <a:t>).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772158"/>
              </a:xfrm>
              <a:prstGeom prst="rect">
                <a:avLst/>
              </a:prstGeom>
              <a:blipFill>
                <a:blip r:embed="rId2"/>
                <a:stretch>
                  <a:fillRect l="-1800" t="-1478" r="-1667" b="-1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575" y="2200275"/>
            <a:ext cx="454342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853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293045"/>
                <a:ext cx="9144000" cy="1897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Next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partition the interval into several subintervals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each of width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  <a:ea typeface="Cambria Math"/>
                      </a:rPr>
                      <m:t>∆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  <a:ea typeface="Cambria Math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  <a:ea typeface="Cambria Math"/>
                          </a:rPr>
                          <m:t>𝟏</m:t>
                        </m:r>
                      </m:num>
                      <m:den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  <a:ea typeface="Cambria Math"/>
                          </a:rPr>
                          <m:t>𝒏</m:t>
                        </m:r>
                      </m:den>
                    </m:f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93045"/>
                <a:ext cx="9144000" cy="1897955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0"/>
                <a:ext cx="9144000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Begin by noting that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𝒇</m:t>
                    </m:r>
                  </m:oMath>
                </a14:m>
                <a:r>
                  <a:rPr lang="en-US" sz="3200" b="1" dirty="0"/>
                  <a:t> is continuous and nonnegative on the interval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[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𝟎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,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𝟏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sz="3200" b="1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062103"/>
              </a:xfrm>
              <a:prstGeom prst="rect">
                <a:avLst/>
              </a:prstGeom>
              <a:blipFill>
                <a:blip r:embed="rId3"/>
                <a:stretch>
                  <a:fillRect l="-1800" t="-4142" r="-1667" b="-5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0" y="4345919"/>
                <a:ext cx="9144000" cy="15976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According to the definition of area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can choose any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value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𝐢</m:t>
                        </m:r>
                      </m:e>
                      <m:sup>
                        <m:r>
                          <a:rPr lang="en-US" sz="3200" b="1">
                            <a:latin typeface="Cambria Math" charset="0"/>
                          </a:rPr>
                          <m:t>𝐭𝐡</m:t>
                        </m:r>
                      </m:sup>
                    </m:sSup>
                  </m:oMath>
                </a14:m>
                <a:r>
                  <a:rPr lang="en-US" sz="3200" b="1" dirty="0"/>
                  <a:t> subinterval. 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45919"/>
                <a:ext cx="9144000" cy="1597681"/>
              </a:xfrm>
              <a:prstGeom prst="rect">
                <a:avLst/>
              </a:prstGeom>
              <a:blipFill>
                <a:blip r:embed="rId4"/>
                <a:stretch>
                  <a:fillRect l="-1667" r="-1667" b="-6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372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4695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For this example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right endpoints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𝒄</m:t>
                        </m:r>
                      </m:e>
                      <m:sub>
                        <m:r>
                          <a:rPr lang="en-US" sz="3200" b="1" i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𝐢</m:t>
                        </m:r>
                      </m:sub>
                    </m:sSub>
                    <m:r>
                      <a:rPr lang="en-US" sz="3200" b="1" i="1">
                        <a:solidFill>
                          <a:srgbClr val="00206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𝐢</m:t>
                        </m:r>
                      </m:num>
                      <m:den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𝒏</m:t>
                        </m:r>
                      </m:den>
                    </m:f>
                  </m:oMath>
                </a14:m>
                <a:r>
                  <a:rPr lang="en-US" sz="32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3200" b="1" dirty="0"/>
                  <a:t>are more convenient.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469522"/>
              </a:xfrm>
              <a:prstGeom prst="rect">
                <a:avLst/>
              </a:prstGeom>
              <a:blipFill>
                <a:blip r:embed="rId2"/>
                <a:stretch>
                  <a:fillRect l="-1800" t="-3457" r="-1667" b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467171"/>
                <a:ext cx="9144000" cy="1266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𝐀𝐫𝐞𝐚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1" i="0" smtClean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nary>
                        </m:e>
                      </m:func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1" i="0" smtClean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8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800" b="1" i="0" smtClean="0">
                                              <a:latin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</m:num>
                                        <m:den>
                                          <m:r>
                                            <a:rPr lang="en-US" sz="2800" b="1" i="1" smtClean="0"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67171"/>
                <a:ext cx="9144000" cy="12666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010644"/>
                <a:ext cx="9144000" cy="2542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p>
                              </m:sSup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1" i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p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8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b="1" i="1" smtClean="0"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  <m:r>
                                            <a:rPr lang="en-US" sz="2800" b="1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800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dirty="0"/>
              </a:p>
              <a:p>
                <a:pPr algn="just"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den>
                              </m:f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den>
                              </m:f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  <m:sSup>
                                    <m:sSup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p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10644"/>
                <a:ext cx="9144000" cy="25425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972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52797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6. Finding Area by the Limit 					Definition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 the area of the region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bounded by the graph of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>
                        <a:latin typeface="Cambria Math" charset="0"/>
                      </a:rPr>
                      <m:t>𝒇</m:t>
                    </m:r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sz="3200" b="1" i="1">
                        <a:latin typeface="Cambria Math" charset="0"/>
                      </a:rPr>
                      <m:t>=</m:t>
                    </m:r>
                    <m:r>
                      <a:rPr lang="en-US" sz="3200" b="1" i="1">
                        <a:latin typeface="Cambria Math" charset="0"/>
                      </a:rPr>
                      <m:t>𝟒</m:t>
                    </m:r>
                    <m:r>
                      <a:rPr lang="en-US" sz="3200" b="1" i="1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>
                            <a:latin typeface="Cambria Math" charset="0"/>
                          </a:rPr>
                          <m:t>𝟐</m:t>
                        </m:r>
                      </m:sup>
                    </m:sSup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and the lines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charset="0"/>
                      </a:rPr>
                      <m:t>𝐱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charset="0"/>
                      </a:rPr>
                      <m:t>𝟏</m:t>
                    </m:r>
                    <m:r>
                      <a:rPr lang="en-US" sz="3200" b="1" i="1">
                        <a:latin typeface="Cambria Math" charset="0"/>
                      </a:rPr>
                      <m:t>,  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charset="0"/>
                      </a:rPr>
                      <m:t>𝐱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charset="0"/>
                      </a:rPr>
                      <m:t>𝟐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</a:rPr>
                  <a:t> </a:t>
                </a:r>
                <a:endParaRPr lang="en-US" sz="3200" b="1" dirty="0">
                  <a:solidFill>
                    <a:srgbClr val="00B0F0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(see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𝟏𝟔</m:t>
                    </m:r>
                  </m:oMath>
                </a14:m>
                <a:r>
                  <a:rPr lang="en-US" sz="3200" b="1" dirty="0"/>
                  <a:t>).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279715"/>
              </a:xfrm>
              <a:prstGeom prst="rect">
                <a:avLst/>
              </a:prstGeom>
              <a:blipFill>
                <a:blip r:embed="rId2"/>
                <a:stretch>
                  <a:fillRect l="-1800" b="-1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1" y="951275"/>
            <a:ext cx="3810000" cy="590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276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2216845"/>
                <a:ext cx="9144000" cy="1897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So begin by partitioning the interval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charset="0"/>
                      </a:rPr>
                      <m:t>[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𝟏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,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𝟐</m:t>
                    </m:r>
                    <m:r>
                      <a:rPr lang="en-US" sz="3200" b="1" i="1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sz="3200" b="1" dirty="0"/>
                  <a:t> into several subintervals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each of width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  <a:ea typeface="Cambria Math"/>
                      </a:rPr>
                      <m:t>∆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  <a:ea typeface="Cambria Math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charset="0"/>
                            <a:ea typeface="Cambria Math"/>
                          </a:rPr>
                          <m:t>𝟏</m:t>
                        </m:r>
                      </m:num>
                      <m:den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charset="0"/>
                            <a:ea typeface="Cambria Math"/>
                          </a:rPr>
                          <m:t>𝒏</m:t>
                        </m:r>
                      </m:den>
                    </m:f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16845"/>
                <a:ext cx="9144000" cy="1897955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9144000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Note that the function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𝒇</m:t>
                    </m:r>
                  </m:oMath>
                </a14:m>
                <a:r>
                  <a:rPr lang="en-US" sz="3200" b="1" dirty="0"/>
                  <a:t> is continuous and nonnegative on the interval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[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𝟏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,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𝟐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sz="3200" b="1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062103"/>
              </a:xfrm>
              <a:prstGeom prst="rect">
                <a:avLst/>
              </a:prstGeom>
              <a:blipFill>
                <a:blip r:embed="rId3"/>
                <a:stretch>
                  <a:fillRect l="-1800" t="-4142" r="-1667" b="-5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4172292"/>
                <a:ext cx="9144000" cy="24968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Choose the right endpoint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𝒄</m:t>
                          </m:r>
                        </m:e>
                        <m:sub>
                          <m:r>
                            <a:rPr lang="en-US" sz="3200" b="1" i="0">
                              <a:latin typeface="Cambria Math" charset="0"/>
                            </a:rPr>
                            <m:t>𝐢</m:t>
                          </m:r>
                        </m:sub>
                      </m:sSub>
                      <m:r>
                        <a:rPr lang="en-US" sz="3200" b="1" i="1">
                          <a:latin typeface="Cambria Math" charset="0"/>
                        </a:rPr>
                        <m:t>=</m:t>
                      </m:r>
                      <m:r>
                        <a:rPr lang="en-US" sz="3200" b="1" i="1">
                          <a:latin typeface="Cambria Math" charset="0"/>
                        </a:rPr>
                        <m:t>𝒂</m:t>
                      </m:r>
                      <m:r>
                        <a:rPr lang="en-US" sz="3200" b="1" i="1">
                          <a:latin typeface="Cambria Math" charset="0"/>
                        </a:rPr>
                        <m:t>+</m:t>
                      </m:r>
                      <m:r>
                        <a:rPr lang="en-US" sz="3200" b="1" i="0">
                          <a:latin typeface="Cambria Math" charset="0"/>
                        </a:rPr>
                        <m:t>𝐢</m:t>
                      </m:r>
                      <m:r>
                        <a:rPr lang="en-US" sz="3200" b="1" i="1">
                          <a:latin typeface="Cambria Math" charset="0"/>
                          <a:ea typeface="Cambria Math"/>
                        </a:rPr>
                        <m:t>∙∆</m:t>
                      </m:r>
                      <m:r>
                        <a:rPr lang="en-US" sz="3200" b="1" i="1">
                          <a:latin typeface="Cambria Math" charset="0"/>
                          <a:ea typeface="Cambria Math"/>
                        </a:rPr>
                        <m:t>𝒙</m:t>
                      </m:r>
                      <m:r>
                        <a:rPr lang="en-US" sz="3200" b="1" i="1">
                          <a:latin typeface="Cambria Math" charset="0"/>
                          <a:ea typeface="Cambria Math"/>
                        </a:rPr>
                        <m:t>=</m:t>
                      </m:r>
                      <m:r>
                        <a:rPr lang="en-US" sz="3200" b="1" i="1">
                          <a:latin typeface="Cambria Math" charset="0"/>
                          <a:ea typeface="Cambria Math"/>
                        </a:rPr>
                        <m:t>𝟏</m:t>
                      </m:r>
                      <m:r>
                        <a:rPr lang="en-US" sz="3200" b="1" i="1">
                          <a:latin typeface="Cambria Math" charset="0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3200" b="1" i="0">
                              <a:latin typeface="Cambria Math" charset="0"/>
                              <a:ea typeface="Cambria Math"/>
                            </a:rPr>
                            <m:t>𝐢</m:t>
                          </m:r>
                        </m:num>
                        <m:den>
                          <m:r>
                            <a:rPr lang="en-US" sz="3200" b="1" i="1">
                              <a:latin typeface="Cambria Math" charset="0"/>
                              <a:ea typeface="Cambria Math"/>
                            </a:rPr>
                            <m:t>𝒏</m:t>
                          </m:r>
                        </m:den>
                      </m:f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of each subinterval for convenience.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72292"/>
                <a:ext cx="9144000" cy="2496837"/>
              </a:xfrm>
              <a:prstGeom prst="rect">
                <a:avLst/>
              </a:prstGeom>
              <a:blipFill>
                <a:blip r:embed="rId4"/>
                <a:stretch>
                  <a:fillRect l="-1667" b="-4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011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591812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Recall that the origins of calculus are connected to two classic problems: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the tangent line problem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the area problem.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But part of the area problem is to make this intuitive idea precise by giving an exact definition of area.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2286000"/>
            <a:ext cx="914400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5798403"/>
                <a:ext cx="914400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/>
                  <a:t>Let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3200" b="1" dirty="0"/>
                  <a:t>s now investigate the area problem.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798403"/>
                <a:ext cx="9144000" cy="830997"/>
              </a:xfrm>
              <a:prstGeom prst="rect">
                <a:avLst/>
              </a:prstGeom>
              <a:blipFill>
                <a:blip r:embed="rId2"/>
                <a:stretch>
                  <a:fillRect l="-1667" b="-13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918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(continued)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638371"/>
                <a:ext cx="9144000" cy="1266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𝐀𝐫𝐞𝐚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1" i="0" smtClean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en-US" sz="2800" b="1" i="0" smtClean="0"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nary>
                        </m:e>
                      </m:func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1" i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8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  <m:r>
                                            <a:rPr lang="en-US" sz="2800" b="1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sz="2800" b="1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800" b="1" i="0" smtClean="0">
                                                  <a:latin typeface="Cambria Math" panose="02040503050406030204" pitchFamily="18" charset="0"/>
                                                </a:rPr>
                                                <m:t>𝐢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2800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𝒏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38371"/>
                <a:ext cx="9144000" cy="12666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2467171"/>
                <a:ext cx="9144000" cy="1266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1" i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2800" b="1" i="0" smtClean="0"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num>
                                    <m:den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den>
                                  </m:f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8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b="1" i="0" smtClean="0">
                                              <a:latin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</m:e>
                                        <m:sup>
                                          <m:r>
                                            <a:rPr lang="en-US" sz="2800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8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b="1" i="1" smtClean="0"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e>
                                        <m:sup>
                                          <m:r>
                                            <a:rPr lang="en-US" sz="2800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d>
                                <m:d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67171"/>
                <a:ext cx="9144000" cy="12666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4143571"/>
                <a:ext cx="9144000" cy="1266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e>
                              </m:nary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p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e>
                              </m:nary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p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1" i="0" smtClean="0"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e>
                                    <m:sup>
                                      <m:r>
                                        <a:rPr lang="en-US" sz="2800" b="1" i="0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43571"/>
                <a:ext cx="9144000" cy="12666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474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5370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𝐀𝐫𝐞𝐚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den>
                                  </m:f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den>
                                  </m:f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𝟔</m:t>
                                      </m:r>
                                      <m:sSup>
                                        <m:sSupPr>
                                          <m:ctrlP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e>
                                        <m:sup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So the area of the considered region is approximately equal to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𝟔𝟔𝟔𝟔𝟔𝟔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3200" b="1" dirty="0">
                    <a:solidFill>
                      <a:srgbClr val="002060"/>
                    </a:solidFill>
                  </a:rPr>
                  <a:t> </a:t>
                </a:r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370957"/>
              </a:xfrm>
              <a:prstGeom prst="rect">
                <a:avLst/>
              </a:prstGeom>
              <a:blipFill>
                <a:blip r:embed="rId2"/>
                <a:stretch>
                  <a:fillRect l="-1800" r="-1667" b="-1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44347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81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7. A Region Bounded by the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charset="0"/>
                      </a:rPr>
                      <m:t>𝒚</m:t>
                    </m:r>
                    <m:r>
                      <a:rPr lang="en-US" sz="3200" b="1" i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axis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 the area of the region bounded by the graph of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charset="0"/>
                      </a:rPr>
                      <m:t>𝒇</m:t>
                    </m:r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latin typeface="Cambria Math" charset="0"/>
                          </a:rPr>
                          <m:t>𝒚</m:t>
                        </m:r>
                      </m:e>
                    </m:d>
                    <m:r>
                      <a:rPr lang="en-US" sz="3200" b="1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charset="0"/>
                          </a:rPr>
                          <m:t>𝒚</m:t>
                        </m:r>
                      </m:e>
                      <m:sup>
                        <m:r>
                          <a:rPr lang="en-US" sz="3200" b="1" i="1">
                            <a:latin typeface="Cambria Math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3200" b="1" dirty="0"/>
                  <a:t> and the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𝒚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𝟎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charset="0"/>
                        <a:ea typeface="Cambria Math"/>
                      </a:rPr>
                      <m:t>≤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charset="0"/>
                        <a:ea typeface="Cambria Math"/>
                      </a:rPr>
                      <m:t>𝒚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charset="0"/>
                        <a:ea typeface="Cambria Math"/>
                      </a:rPr>
                      <m:t>≤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charset="0"/>
                        <a:ea typeface="Cambria Math"/>
                      </a:rPr>
                      <m:t>𝟏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3200" b="1" dirty="0"/>
                  <a:t>(see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𝟏𝟕</m:t>
                    </m:r>
                  </m:oMath>
                </a14:m>
                <a:r>
                  <a:rPr lang="en-US" sz="3200" b="1" dirty="0"/>
                  <a:t>).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817503"/>
              </a:xfrm>
              <a:prstGeom prst="rect">
                <a:avLst/>
              </a:prstGeom>
              <a:blipFill>
                <a:blip r:embed="rId2"/>
                <a:stretch>
                  <a:fillRect l="-1800" t="-3030" r="-1667" b="-3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898" y="2209800"/>
            <a:ext cx="4044102" cy="4648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" y="2795349"/>
                <a:ext cx="4876799" cy="4062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</a:t>
                </a:r>
                <a:endParaRPr lang="en-US" sz="28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2800" b="1" dirty="0"/>
                  <a:t>When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𝒇</m:t>
                    </m:r>
                  </m:oMath>
                </a14:m>
                <a:r>
                  <a:rPr lang="en-US" sz="2800" b="1" dirty="0"/>
                  <a:t> is a continuous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nonnegative function of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𝒚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you can still use the same basic procedure shown in the previous examples.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795349"/>
                <a:ext cx="4876799" cy="4062651"/>
              </a:xfrm>
              <a:prstGeom prst="rect">
                <a:avLst/>
              </a:prstGeom>
              <a:blipFill>
                <a:blip r:embed="rId4"/>
                <a:stretch>
                  <a:fillRect l="-3375" r="-2500" b="-16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198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9144000" cy="2636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Begin by partitioning the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𝟎</m:t>
                        </m:r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sz="3200" b="1" dirty="0">
                    <a:solidFill>
                      <a:srgbClr val="00B0F0"/>
                    </a:solidFill>
                  </a:rPr>
                  <a:t> </a:t>
                </a:r>
                <a:r>
                  <a:rPr lang="en-US" sz="3200" b="1" dirty="0"/>
                  <a:t>into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𝒏</m:t>
                    </m:r>
                  </m:oMath>
                </a14:m>
                <a:r>
                  <a:rPr lang="en-US" sz="3200" b="1" dirty="0"/>
                  <a:t> subintervals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each of width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  <a:ea typeface="Cambria Math"/>
                      </a:rPr>
                      <m:t>∆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  <a:ea typeface="Cambria Math"/>
                      </a:rPr>
                      <m:t>𝒚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  <a:ea typeface="Cambria Math"/>
                          </a:rPr>
                          <m:t>𝟏</m:t>
                        </m:r>
                      </m:num>
                      <m:den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  <a:ea typeface="Cambria Math"/>
                          </a:rPr>
                          <m:t>𝒏</m:t>
                        </m:r>
                      </m:den>
                    </m:f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636619"/>
              </a:xfrm>
              <a:prstGeom prst="rect">
                <a:avLst/>
              </a:prstGeom>
              <a:blipFill>
                <a:blip r:embed="rId2"/>
                <a:stretch>
                  <a:fillRect l="-1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2487293"/>
                <a:ext cx="9144000" cy="32423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using the upper endpoints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𝒄</m:t>
                        </m:r>
                      </m:e>
                      <m:sub>
                        <m:r>
                          <a:rPr lang="en-US" sz="3200" b="1" i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𝐢</m:t>
                        </m:r>
                      </m:sub>
                    </m:sSub>
                    <m:r>
                      <a:rPr lang="en-US" sz="3200" b="1" i="1">
                        <a:solidFill>
                          <a:srgbClr val="00206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𝐢</m:t>
                        </m:r>
                      </m:num>
                      <m:den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𝒏</m:t>
                        </m:r>
                      </m:den>
                    </m:f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obtain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𝐀𝐫𝐞𝐚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1" i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en-US" sz="3200" b="1" i="0"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nary>
                        </m:e>
                      </m:func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1" i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32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3200" b="1" i="0">
                                              <a:latin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</m:num>
                                        <m:den>
                                          <m:r>
                                            <a:rPr lang="en-US" sz="3200" b="1" i="1"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nary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87293"/>
                <a:ext cx="9144000" cy="3242362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836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(continued)</a:t>
            </a:r>
            <a:endParaRPr 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609600"/>
                <a:ext cx="9144000" cy="1266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1" i="0" smtClean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)(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𝟔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9600"/>
                <a:ext cx="9144000" cy="12666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2212902"/>
                <a:ext cx="9144000" cy="29686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den>
                              </m:f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den>
                              </m:f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𝟔</m:t>
                                  </m:r>
                                  <m:sSup>
                                    <m:sSup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p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</m:oMath>
                  </m:oMathPara>
                </a14:m>
                <a:endParaRPr lang="en-US" sz="2800" b="1" dirty="0"/>
              </a:p>
              <a:p>
                <a:pPr algn="just"/>
                <a:endParaRPr lang="en-US" sz="28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So the area of the considered region is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𝟑𝟑𝟑𝟑𝟑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3200" b="1" dirty="0"/>
                  <a:t> 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12902"/>
                <a:ext cx="9144000" cy="2968698"/>
              </a:xfrm>
              <a:prstGeom prst="rect">
                <a:avLst/>
              </a:prstGeom>
              <a:blipFill>
                <a:blip r:embed="rId3"/>
                <a:stretch>
                  <a:fillRect l="-1667" b="-3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615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6200" y="2667000"/>
            <a:ext cx="89916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for attention</a:t>
            </a:r>
          </a:p>
        </p:txBody>
      </p:sp>
    </p:spTree>
    <p:extLst>
      <p:ext uri="{BB962C8B-B14F-4D97-AF65-F5344CB8AC3E}">
        <p14:creationId xmlns:p14="http://schemas.microsoft.com/office/powerpoint/2010/main" val="1745304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9144000" cy="2786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sz="3200" b="1" dirty="0"/>
              <a:t>Recall that in defining a tangent to a curve we first approximated the slope of the tangent line by slopes of secant lines and then we took the limit of these approximations.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048000"/>
            <a:ext cx="9144000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sz="3200" b="1" dirty="0"/>
              <a:t>We will pursue a similar idea for areas.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4071083"/>
                <a:ext cx="9144000" cy="2786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40000"/>
                  </a:lnSpc>
                </a:pPr>
                <a:r>
                  <a:rPr lang="en-US" sz="3200" b="1" dirty="0"/>
                  <a:t>We first approximate the region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3200" b="1" dirty="0"/>
                  <a:t> by rectangles and then we take the limit of the sum of the areas of the approximating rectangles as we increase the number of rectangles.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71083"/>
                <a:ext cx="9144000" cy="2786917"/>
              </a:xfrm>
              <a:prstGeom prst="rect">
                <a:avLst/>
              </a:prstGeom>
              <a:blipFill>
                <a:blip r:embed="rId2"/>
                <a:stretch>
                  <a:fillRect l="-1667" r="-1667" b="-6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638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887892"/>
                <a:ext cx="9144000" cy="2970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Let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3200" b="1" dirty="0"/>
                  <a:t>s introduce a concise notation for sums.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This notation is called </a:t>
                </a:r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𝐬𝐢𝐠𝐦𝐚</m:t>
                    </m:r>
                    <m:r>
                      <a:rPr lang="en-US" sz="32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𝐧𝐨𝐭𝐚𝐭𝐢𝐨𝐧</m:t>
                    </m:r>
                  </m:oMath>
                </a14:m>
                <a:r>
                  <a:rPr lang="en-US" sz="32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3200" b="1" dirty="0"/>
                  <a:t>because it uses the uppercase Greek letter sigma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written as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87892"/>
                <a:ext cx="9144000" cy="2970108"/>
              </a:xfrm>
              <a:prstGeom prst="rect">
                <a:avLst/>
              </a:prstGeom>
              <a:blipFill>
                <a:blip r:embed="rId2"/>
                <a:stretch>
                  <a:fillRect l="-1667" r="-1667" b="-5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Note that the problems of antidifferentiation and of finding the area of a region in the plane are closely related by an extremely important theorem called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𝐅𝐮𝐧𝐝𝐚𝐦𝐞𝐧𝐭𝐚𝐥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𝐓𝐡𝐞𝐨𝐫𝐞𝐦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𝐨𝐟</m:t>
                    </m:r>
                  </m:oMath>
                </a14:m>
                <a:r>
                  <a:rPr lang="en-US" sz="3200" b="1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𝐂𝐚𝐥𝐜𝐮𝐥𝐮𝐬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blipFill>
                <a:blip r:embed="rId3"/>
                <a:stretch>
                  <a:fillRect l="-1667" r="-1667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356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1925</TotalTime>
  <Words>3540</Words>
  <Application>Microsoft Office PowerPoint</Application>
  <PresentationFormat>Ekran Gösterisi (4:3)</PresentationFormat>
  <Paragraphs>320</Paragraphs>
  <Slides>75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75</vt:i4>
      </vt:variant>
    </vt:vector>
  </HeadingPairs>
  <TitlesOfParts>
    <vt:vector size="82" baseType="lpstr">
      <vt:lpstr>Arial</vt:lpstr>
      <vt:lpstr>Cambria Math</vt:lpstr>
      <vt:lpstr>Century Gothic</vt:lpstr>
      <vt:lpstr>Courier New</vt:lpstr>
      <vt:lpstr>Palatino Linotype</vt:lpstr>
      <vt:lpstr>Wingdings</vt:lpstr>
      <vt:lpstr>Executive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samir.quliyev</dc:creator>
  <cp:lastModifiedBy>Gnl Hmbtv</cp:lastModifiedBy>
  <cp:revision>212</cp:revision>
  <dcterms:created xsi:type="dcterms:W3CDTF">2006-08-16T00:00:00Z</dcterms:created>
  <dcterms:modified xsi:type="dcterms:W3CDTF">2021-02-24T19:15:13Z</dcterms:modified>
</cp:coreProperties>
</file>